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77" r:id="rId2"/>
    <p:sldId id="294" r:id="rId3"/>
    <p:sldId id="371" r:id="rId4"/>
    <p:sldId id="370" r:id="rId5"/>
    <p:sldId id="296" r:id="rId6"/>
    <p:sldId id="297" r:id="rId7"/>
    <p:sldId id="372" r:id="rId8"/>
    <p:sldId id="298" r:id="rId9"/>
    <p:sldId id="299" r:id="rId10"/>
    <p:sldId id="367" r:id="rId11"/>
    <p:sldId id="368" r:id="rId12"/>
    <p:sldId id="369" r:id="rId13"/>
    <p:sldId id="356" r:id="rId14"/>
    <p:sldId id="357" r:id="rId15"/>
    <p:sldId id="359" r:id="rId16"/>
    <p:sldId id="360" r:id="rId17"/>
    <p:sldId id="363" r:id="rId18"/>
    <p:sldId id="365" r:id="rId19"/>
    <p:sldId id="366" r:id="rId20"/>
    <p:sldId id="301" r:id="rId21"/>
    <p:sldId id="302" r:id="rId22"/>
    <p:sldId id="303" r:id="rId23"/>
    <p:sldId id="308" r:id="rId24"/>
    <p:sldId id="276" r:id="rId25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1">
          <p15:clr>
            <a:srgbClr val="A4A3A4"/>
          </p15:clr>
        </p15:guide>
        <p15:guide id="2" pos="291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01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27" autoAdjust="0"/>
    <p:restoredTop sz="94660"/>
  </p:normalViewPr>
  <p:slideViewPr>
    <p:cSldViewPr>
      <p:cViewPr varScale="1">
        <p:scale>
          <a:sx n="89" d="100"/>
          <a:sy n="89" d="100"/>
        </p:scale>
        <p:origin x="1203" y="51"/>
      </p:cViewPr>
      <p:guideLst>
        <p:guide orient="horz" pos="2131"/>
        <p:guide pos="291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CE18F71E-8D8B-4EDA-A2C4-551624BF7ACC}" type="datetimeFigureOut">
              <a:rPr lang="zh-CN" altLang="en-US"/>
              <a:t>2024/4/9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B8568C79-33AC-400E-B10D-FFCD839B0933}" type="slidenum">
              <a:rPr lang="zh-CN" altLang="en-US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96686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772400" cy="1538286"/>
          </a:xfrm>
        </p:spPr>
        <p:txBody>
          <a:bodyPr anchor="b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21468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CN" altLang="en-US"/>
              <a:t>单击此处编辑母版副标题样式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AF29DA-9A76-4F45-A15E-A271A9773F79}" type="datetimeFigureOut">
              <a:rPr lang="zh-CN" altLang="en-US" smtClean="0"/>
              <a:t>2024/4/9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D0AB89-D425-4EAE-8565-AD36F7454778}" type="slidenum">
              <a:rPr lang="zh-CN" altLang="en-US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027D84-C5B3-4F79-ACA0-17E8DFC8793C}" type="datetimeFigureOut">
              <a:rPr lang="zh-CN" altLang="en-US" smtClean="0"/>
              <a:t>2024/4/9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7230EE-6731-44E4-85C9-B359307B0559}" type="slidenum">
              <a:rPr lang="zh-CN" altLang="en-US" smtClean="0"/>
              <a:t>‹#›</a:t>
            </a:fld>
            <a:endParaRPr lang="en-US" altLang="zh-CN"/>
          </a:p>
        </p:txBody>
      </p:sp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215206" y="274638"/>
            <a:ext cx="1471594" cy="6011882"/>
          </a:xfrm>
        </p:spPr>
        <p:txBody>
          <a:bodyPr vert="eaVert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686568" cy="6011882"/>
          </a:xfrm>
        </p:spPr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F882E4-7F14-418F-8B00-821FCE816A0F}" type="datetimeFigureOut">
              <a:rPr lang="zh-CN" altLang="en-US" smtClean="0"/>
              <a:t>2024/4/9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42427F-A883-46FA-9090-683D047BC592}" type="slidenum">
              <a:rPr lang="zh-CN" altLang="en-US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73152" y="6400800"/>
            <a:ext cx="3200400" cy="283800"/>
          </a:xfrm>
        </p:spPr>
        <p:txBody>
          <a:bodyPr/>
          <a:lstStyle/>
          <a:p>
            <a:pPr>
              <a:defRPr/>
            </a:pPr>
            <a:fld id="{4A971C73-4DA1-4CE8-A5EE-AF62BC187254}" type="datetimeFigureOut">
              <a:rPr lang="zh-CN" altLang="en-US" smtClean="0"/>
              <a:t>2024/4/9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5330952" y="6400800"/>
            <a:ext cx="3733800" cy="283800"/>
          </a:xfrm>
        </p:spPr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384A7B-2047-48F6-838C-4586B3B8DA4D}" type="slidenum">
              <a:rPr lang="zh-CN" altLang="en-US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43248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143248"/>
            <a:ext cx="7772400" cy="1362075"/>
          </a:xfrm>
        </p:spPr>
        <p:txBody>
          <a:bodyPr anchor="t"/>
          <a:lstStyle>
            <a:lvl1pPr algn="ctr">
              <a:defRPr sz="4000" b="0" cap="all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1643061"/>
            <a:ext cx="7772400" cy="1500187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17C9B1-79BB-40DD-A686-32C5A58BD619}" type="datetimeFigureOut">
              <a:rPr lang="zh-CN" altLang="en-US" smtClean="0"/>
              <a:t>2024/4/9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CC5592-B603-4397-89D1-98FEC1033E5C}" type="slidenum">
              <a:rPr lang="zh-CN" altLang="en-US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14D4F5-5A3F-45C5-A091-6B7FB2CC7BAE}" type="datetimeFigureOut">
              <a:rPr lang="zh-CN" altLang="en-US" smtClean="0"/>
              <a:t>2024/4/9</a:t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8A1355-79D5-470D-AD56-515F29E2047D}" type="slidenum">
              <a:rPr lang="zh-CN" altLang="en-US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001A89-E22C-428C-A7B6-EFF7D6A7B018}" type="datetimeFigureOut">
              <a:rPr lang="zh-CN" altLang="en-US" smtClean="0"/>
              <a:t>2024/4/9</a:t>
            </a:fld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EC287C-9415-4329-88BD-9B06641A3C96}" type="slidenum">
              <a:rPr lang="zh-CN" altLang="en-US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4FCC09D-E8D2-43FC-8411-B194B681C93D}" type="datetimeFigureOut">
              <a:rPr lang="zh-CN" altLang="en-US" smtClean="0"/>
              <a:t>2024/4/9</a:t>
            </a:fld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DF202D-72D9-4B66-9F79-5E71F4B58C08}" type="slidenum">
              <a:rPr lang="zh-CN" altLang="en-US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D580FA-150F-41A7-99A1-8A3F0B7226F6}" type="datetimeFigureOut">
              <a:rPr lang="zh-CN" altLang="en-US" smtClean="0"/>
              <a:t>2024/4/9</a:t>
            </a:fld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CEF956-A5B4-40C4-AF91-0B1564C7B0D3}" type="slidenum">
              <a:rPr lang="zh-CN" altLang="en-US" smtClean="0"/>
              <a:t>‹#›</a:t>
            </a:fld>
            <a:endParaRPr lang="en-US" altLang="zh-C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786050" y="1053546"/>
            <a:ext cx="59040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86050" y="228600"/>
            <a:ext cx="5900752" cy="842946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786050" y="1142984"/>
            <a:ext cx="5900750" cy="51435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5" y="1142984"/>
            <a:ext cx="2257408" cy="5143536"/>
          </a:xfrm>
        </p:spPr>
        <p:txBody>
          <a:bodyPr anchor="ctr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072215-D274-4EED-81D5-36A5BFC2C3F9}" type="datetimeFigureOut">
              <a:rPr lang="zh-CN" altLang="en-US" smtClean="0"/>
              <a:t>2024/4/9</a:t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D613C3-913B-484E-B448-6098D8B786C8}" type="slidenum">
              <a:rPr lang="zh-CN" altLang="en-US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6400800" cy="685800"/>
          </a:xfrm>
        </p:spPr>
        <p:txBody>
          <a:bodyPr anchor="ctr"/>
          <a:lstStyle>
            <a:lvl1pPr algn="l">
              <a:defRPr sz="2400" b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701552" y="1143000"/>
            <a:ext cx="7223248" cy="3980172"/>
          </a:xfrm>
          <a:prstGeom prst="roundRect">
            <a:avLst>
              <a:gd name="adj" fmla="val 18278"/>
            </a:avLst>
          </a:prstGeom>
          <a:solidFill>
            <a:schemeClr val="accent1">
              <a:tint val="40000"/>
            </a:schemeClr>
          </a:solidFill>
          <a:ln w="50800" cap="rnd">
            <a:gradFill flip="none" rotWithShape="1">
              <a:gsLst>
                <a:gs pos="0">
                  <a:schemeClr val="accent1">
                    <a:shade val="50000"/>
                  </a:schemeClr>
                </a:gs>
                <a:gs pos="20000">
                  <a:schemeClr val="accent2">
                    <a:shade val="50000"/>
                  </a:schemeClr>
                </a:gs>
                <a:gs pos="40000">
                  <a:schemeClr val="accent3">
                    <a:shade val="50000"/>
                  </a:schemeClr>
                </a:gs>
                <a:gs pos="60000">
                  <a:schemeClr val="accent4">
                    <a:shade val="50000"/>
                  </a:schemeClr>
                </a:gs>
                <a:gs pos="80000">
                  <a:schemeClr val="accent5">
                    <a:shade val="50000"/>
                  </a:schemeClr>
                </a:gs>
                <a:gs pos="100000">
                  <a:schemeClr val="accent6">
                    <a:shade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round/>
          </a:ln>
          <a:effectLst>
            <a:outerShdw blurRad="50800" dist="38100" dir="5400000" algn="tl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CN" altLang="en-US"/>
              <a:t>单击图标添加图片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62200" y="5410200"/>
            <a:ext cx="5657888" cy="804862"/>
          </a:xfrm>
        </p:spPr>
        <p:txBody>
          <a:bodyPr anchor="ctr"/>
          <a:lstStyle>
            <a:lvl1pPr marL="0" indent="0" algn="r">
              <a:buNone/>
              <a:defRPr sz="1200" b="0"/>
            </a:lvl1pPr>
            <a:lvl2pPr marL="457200" indent="0" algn="r">
              <a:buNone/>
              <a:defRPr sz="1200" b="0"/>
            </a:lvl2pPr>
            <a:lvl3pPr marL="914400" indent="0" algn="r">
              <a:buNone/>
              <a:defRPr sz="1200" b="0"/>
            </a:lvl3pPr>
            <a:lvl4pPr marL="1371600" indent="0" algn="r">
              <a:buNone/>
              <a:defRPr sz="1200" b="0"/>
            </a:lvl4pPr>
            <a:lvl5pPr marL="1828800" indent="0" algn="r">
              <a:buNone/>
              <a:defRPr sz="1200" b="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338413-894E-4978-BC9F-BDD84C4C7DC4}" type="datetimeFigureOut">
              <a:rPr lang="zh-CN" altLang="en-US" smtClean="0"/>
              <a:t>2024/4/9</a:t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A2AA1E-1D31-40C2-974A-1900F98D8F6C}" type="slidenum">
              <a:rPr lang="zh-CN" altLang="en-US" smtClean="0"/>
              <a:t>‹#›</a:t>
            </a:fld>
            <a:endParaRPr lang="en-US" altLang="zh-C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6678000"/>
            <a:ext cx="9144000" cy="180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6863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  <a:p>
            <a:pPr lvl="1" eaLnBrk="1" latinLnBrk="0" hangingPunct="1"/>
            <a:r>
              <a:rPr kumimoji="0" lang="zh-CN" altLang="en-US"/>
              <a:t>第二级</a:t>
            </a:r>
          </a:p>
          <a:p>
            <a:pPr lvl="2" eaLnBrk="1" latinLnBrk="0" hangingPunct="1"/>
            <a:r>
              <a:rPr kumimoji="0" lang="zh-CN" altLang="en-US"/>
              <a:t>第三级</a:t>
            </a:r>
          </a:p>
          <a:p>
            <a:pPr lvl="3" eaLnBrk="1" latinLnBrk="0" hangingPunct="1"/>
            <a:r>
              <a:rPr kumimoji="0" lang="zh-CN" altLang="en-US"/>
              <a:t>第四级</a:t>
            </a:r>
          </a:p>
          <a:p>
            <a:pPr lvl="4" eaLnBrk="1" latinLnBrk="0" hangingPunct="1"/>
            <a:r>
              <a:rPr kumimoji="0"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76200" y="6400800"/>
            <a:ext cx="3200400" cy="283800"/>
          </a:xfrm>
          <a:prstGeom prst="rect">
            <a:avLst/>
          </a:prstGeom>
        </p:spPr>
        <p:txBody>
          <a:bodyPr vert="horz" rtlCol="0" anchor="b"/>
          <a:lstStyle>
            <a:lvl1pPr algn="l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C529CD13-2482-4CAE-8F98-118F5B36BC70}" type="datetimeFigureOut">
              <a:rPr lang="zh-CN" altLang="en-US" smtClean="0"/>
              <a:t>2024/4/9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5334000" y="6400800"/>
            <a:ext cx="3733800" cy="283800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114800" y="6400800"/>
            <a:ext cx="914400" cy="283464"/>
          </a:xfrm>
          <a:prstGeom prst="rect">
            <a:avLst/>
          </a:prstGeom>
          <a:noFill/>
        </p:spPr>
        <p:txBody>
          <a:bodyPr vert="horz" lIns="45720" rIns="45720" rtlCol="0" anchor="ctr"/>
          <a:lstStyle>
            <a:lvl1pPr algn="ctr" eaLnBrk="1" latinLnBrk="0" hangingPunct="1">
              <a:defRPr kumimoji="0" sz="1100" b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85204F01-A054-444B-AA5B-A8E50A11CAC8}" type="slidenum">
              <a:rPr lang="zh-CN" altLang="en-US" smtClean="0"/>
              <a:t>‹#›</a:t>
            </a:fld>
            <a:endParaRPr lang="en-US" altLang="zh-CN"/>
          </a:p>
        </p:txBody>
      </p:sp>
      <p:sp>
        <p:nvSpPr>
          <p:cNvPr id="8" name="矩形 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 panose="05020102010507070707"/>
        <a:buChar char="ß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 panose="05020102010507070707"/>
        <a:buChar char="Þ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 panose="05020102010507070707"/>
        <a:buChar char="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 panose="05020102010507070707"/>
        <a:buChar char="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 panose="05020102010507070707"/>
        <a:buChar char="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 panose="020B0604020202020204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 panose="020B0604020202020204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 panose="020B0604020202020204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 panose="020B0604020202020204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7950" y="1125538"/>
            <a:ext cx="8712200" cy="2303462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sz="6600" dirty="0">
                <a:solidFill>
                  <a:schemeClr val="tx1"/>
                </a:solidFill>
                <a:latin typeface="+mn-ea"/>
                <a:ea typeface="+mn-ea"/>
              </a:rPr>
              <a:t>2024</a:t>
            </a:r>
            <a:r>
              <a:rPr lang="zh-CN" altLang="en-US" sz="6600" dirty="0">
                <a:solidFill>
                  <a:schemeClr val="tx1"/>
                </a:solidFill>
                <a:latin typeface="+mn-ea"/>
                <a:ea typeface="+mn-ea"/>
              </a:rPr>
              <a:t>年英语专业八级</a:t>
            </a:r>
            <a:br>
              <a:rPr lang="en-US" altLang="zh-CN" sz="6600" dirty="0">
                <a:solidFill>
                  <a:schemeClr val="tx1"/>
                </a:solidFill>
                <a:latin typeface="+mn-ea"/>
                <a:ea typeface="+mn-ea"/>
              </a:rPr>
            </a:br>
            <a:r>
              <a:rPr lang="en-US" altLang="zh-CN" sz="6600" dirty="0">
                <a:solidFill>
                  <a:schemeClr val="tx1"/>
                </a:solidFill>
                <a:latin typeface="+mn-ea"/>
                <a:ea typeface="+mn-ea"/>
              </a:rPr>
              <a:t>(TEM8)</a:t>
            </a:r>
            <a:r>
              <a:rPr lang="zh-CN" altLang="en-US" sz="6600" dirty="0">
                <a:solidFill>
                  <a:schemeClr val="tx1"/>
                </a:solidFill>
                <a:latin typeface="+mn-ea"/>
                <a:ea typeface="+mn-ea"/>
              </a:rPr>
              <a:t>考务工作培训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4292600"/>
            <a:ext cx="8229600" cy="1833563"/>
          </a:xfrm>
        </p:spPr>
        <p:txBody>
          <a:bodyPr/>
          <a:lstStyle/>
          <a:p>
            <a:pPr marL="0" indent="0" algn="ctr" eaLnBrk="1" hangingPunct="1">
              <a:buFont typeface="Wingdings" panose="05000000000000000000" pitchFamily="2" charset="2"/>
              <a:buNone/>
              <a:defRPr/>
            </a:pP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外国语学院</a:t>
            </a:r>
            <a:endParaRPr lang="en-US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 algn="ctr" eaLnBrk="1" hangingPunct="1">
              <a:buFont typeface="Wingdings" panose="05000000000000000000" pitchFamily="2" charset="2"/>
              <a:buNone/>
              <a:defRPr/>
            </a:pP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  2024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年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月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576499"/>
            <a:ext cx="8424936" cy="4982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300"/>
              </a:lnSpc>
            </a:pP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有效身份证：</a:t>
            </a:r>
            <a:endParaRPr lang="en-US" altLang="zh-CN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endParaRPr lang="en-US" altLang="zh-CN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有效期内的中华人民共和国居民身份证、台湾居民往来大陆通行证、港澳居民来往内地通行证、护照、香港身份证、澳门身份证、港澳台居民居住证等实体证件</a:t>
            </a:r>
            <a:endParaRPr lang="en-US" altLang="zh-CN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报名时使用什么证件，进场时就用什么证件进行验证</a:t>
            </a:r>
            <a:endParaRPr lang="en-US" altLang="zh-CN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endParaRPr lang="zh-CN" altLang="en-US" sz="3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90052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F65C54-D422-98CD-9ABD-EA4387F0C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CN" sz="2800" spc="-25" dirty="0">
                <a:ln w="7087" cap="flat" cmpd="sng" algn="ctr">
                  <a:solidFill>
                    <a:srgbClr val="000000"/>
                  </a:solidFill>
                  <a:prstDash val="solid"/>
                  <a:miter lim="10"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国家教育考试考生进入考点</a:t>
            </a:r>
            <a:r>
              <a:rPr lang="en-US" altLang="zh-CN" sz="2800" spc="-25" dirty="0">
                <a:ln w="7087" cap="flat" cmpd="sng" algn="ctr">
                  <a:solidFill>
                    <a:srgbClr val="000000"/>
                  </a:solidFill>
                  <a:prstDash val="solid"/>
                  <a:miter lim="10"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(</a:t>
            </a:r>
            <a:r>
              <a:rPr lang="zh-CN" altLang="zh-CN" sz="2800" spc="-25" dirty="0">
                <a:ln w="7087" cap="flat" cmpd="sng" algn="ctr">
                  <a:solidFill>
                    <a:srgbClr val="000000"/>
                  </a:solidFill>
                  <a:prstDash val="solid"/>
                  <a:miter lim="10"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考场</a:t>
            </a:r>
            <a:r>
              <a:rPr lang="en-US" altLang="zh-CN" sz="2800" spc="-25" dirty="0">
                <a:ln w="7087" cap="flat" cmpd="sng" algn="ctr">
                  <a:solidFill>
                    <a:srgbClr val="000000"/>
                  </a:solidFill>
                  <a:prstDash val="solid"/>
                  <a:miter lim="10"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)</a:t>
            </a:r>
            <a:r>
              <a:rPr lang="zh-CN" altLang="zh-CN" sz="2800" spc="-25" dirty="0">
                <a:ln w="7087" cap="flat" cmpd="sng" algn="ctr">
                  <a:solidFill>
                    <a:srgbClr val="000000"/>
                  </a:solidFill>
                  <a:prstDash val="solid"/>
                  <a:miter lim="10"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安全检查</a:t>
            </a:r>
            <a:r>
              <a:rPr lang="zh-CN" altLang="zh-CN" sz="2800" spc="9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zh-CN" sz="2800" spc="55" dirty="0">
                <a:ln w="7087" cap="flat" cmpd="sng" algn="ctr">
                  <a:solidFill>
                    <a:srgbClr val="000000"/>
                  </a:solidFill>
                  <a:prstDash val="solid"/>
                  <a:miter lim="10"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工作规范</a:t>
            </a:r>
            <a:r>
              <a:rPr lang="en-US" altLang="zh-CN" sz="2800" spc="55" dirty="0">
                <a:ln w="7087" cap="flat" cmpd="sng" algn="ctr">
                  <a:solidFill>
                    <a:srgbClr val="000000"/>
                  </a:solidFill>
                  <a:prstDash val="solid"/>
                  <a:miter lim="10"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(</a:t>
            </a:r>
            <a:r>
              <a:rPr lang="zh-CN" altLang="zh-CN" sz="2800" spc="55" dirty="0">
                <a:ln w="7087" cap="flat" cmpd="sng" algn="ctr">
                  <a:solidFill>
                    <a:srgbClr val="000000"/>
                  </a:solidFill>
                  <a:prstDash val="solid"/>
                  <a:miter lim="10"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暂行</a:t>
            </a:r>
            <a:r>
              <a:rPr lang="en-US" altLang="zh-CN" sz="2800" spc="55" dirty="0">
                <a:ln w="7087" cap="flat" cmpd="sng" algn="ctr">
                  <a:solidFill>
                    <a:srgbClr val="000000"/>
                  </a:solidFill>
                  <a:prstDash val="solid"/>
                  <a:miter lim="10"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)</a:t>
            </a:r>
            <a:endParaRPr lang="zh-CN" altLang="en-US" sz="2800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95C2D16-C6AB-F017-1104-8A1E28CE2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zh-CN" sz="2800" spc="-30" dirty="0">
                <a:effectLst/>
                <a:latin typeface="+mn-ea"/>
                <a:cs typeface="仿宋" panose="02010609060101010101" pitchFamily="49" charset="-122"/>
              </a:rPr>
              <a:t>使用手持安检设备的</a:t>
            </a:r>
            <a:r>
              <a:rPr lang="en-US" altLang="zh-CN" sz="2800" spc="-30" dirty="0">
                <a:effectLst/>
                <a:latin typeface="+mn-ea"/>
                <a:cs typeface="仿宋" panose="02010609060101010101" pitchFamily="49" charset="-122"/>
              </a:rPr>
              <a:t>,</a:t>
            </a:r>
            <a:r>
              <a:rPr lang="zh-CN" altLang="zh-CN" sz="2800" spc="-30" dirty="0">
                <a:effectLst/>
                <a:latin typeface="+mn-ea"/>
                <a:cs typeface="仿宋" panose="02010609060101010101" pitchFamily="49" charset="-122"/>
              </a:rPr>
              <a:t>应对考生进行全方位检</a:t>
            </a:r>
            <a:r>
              <a:rPr lang="zh-CN" altLang="zh-CN" sz="2800" dirty="0">
                <a:effectLst/>
                <a:latin typeface="+mn-ea"/>
                <a:cs typeface="仿宋" panose="02010609060101010101" pitchFamily="49" charset="-122"/>
              </a:rPr>
              <a:t> </a:t>
            </a:r>
            <a:r>
              <a:rPr lang="zh-CN" altLang="zh-CN" sz="2800" spc="-35" dirty="0">
                <a:effectLst/>
                <a:latin typeface="+mn-ea"/>
                <a:cs typeface="仿宋" panose="02010609060101010101" pitchFamily="49" charset="-122"/>
              </a:rPr>
              <a:t>查</a:t>
            </a:r>
            <a:r>
              <a:rPr lang="en-US" altLang="zh-CN" sz="2800" spc="-35" dirty="0">
                <a:effectLst/>
                <a:latin typeface="+mn-ea"/>
                <a:cs typeface="仿宋" panose="02010609060101010101" pitchFamily="49" charset="-122"/>
              </a:rPr>
              <a:t>,</a:t>
            </a:r>
            <a:r>
              <a:rPr lang="zh-CN" altLang="zh-CN" sz="2800" spc="-35" dirty="0">
                <a:effectLst/>
                <a:latin typeface="+mn-ea"/>
                <a:cs typeface="仿宋" panose="02010609060101010101" pitchFamily="49" charset="-122"/>
              </a:rPr>
              <a:t>顺序一般为从正面至背面</a:t>
            </a:r>
            <a:r>
              <a:rPr lang="en-US" altLang="zh-CN" sz="2800" spc="-35" dirty="0">
                <a:effectLst/>
                <a:latin typeface="+mn-ea"/>
                <a:cs typeface="仿宋" panose="02010609060101010101" pitchFamily="49" charset="-122"/>
              </a:rPr>
              <a:t>,</a:t>
            </a:r>
            <a:r>
              <a:rPr lang="zh-CN" altLang="zh-CN" sz="2800" spc="-35" dirty="0">
                <a:effectLst/>
                <a:latin typeface="+mn-ea"/>
                <a:cs typeface="仿宋" panose="02010609060101010101" pitchFamily="49" charset="-122"/>
              </a:rPr>
              <a:t>从上至下。检查包括头部、四</a:t>
            </a:r>
            <a:r>
              <a:rPr lang="zh-CN" altLang="zh-CN" sz="2800" spc="115" dirty="0">
                <a:effectLst/>
                <a:latin typeface="+mn-ea"/>
                <a:cs typeface="仿宋" panose="02010609060101010101" pitchFamily="49" charset="-122"/>
              </a:rPr>
              <a:t> </a:t>
            </a:r>
            <a:r>
              <a:rPr lang="zh-CN" altLang="zh-CN" sz="2800" spc="-65" dirty="0">
                <a:effectLst/>
                <a:latin typeface="+mn-ea"/>
                <a:cs typeface="仿宋" panose="02010609060101010101" pitchFamily="49" charset="-122"/>
              </a:rPr>
              <a:t>肢、躯干、脚部等身体部位</a:t>
            </a:r>
            <a:r>
              <a:rPr lang="en-US" altLang="zh-CN" sz="2800" spc="-65" dirty="0">
                <a:effectLst/>
                <a:latin typeface="+mn-ea"/>
                <a:cs typeface="仿宋" panose="02010609060101010101" pitchFamily="49" charset="-122"/>
              </a:rPr>
              <a:t>,</a:t>
            </a:r>
            <a:r>
              <a:rPr lang="zh-CN" altLang="zh-CN" sz="2800" spc="-65" dirty="0">
                <a:effectLst/>
                <a:latin typeface="+mn-ea"/>
                <a:cs typeface="仿宋" panose="02010609060101010101" pitchFamily="49" charset="-122"/>
              </a:rPr>
              <a:t>应重点检查可能藏匿作弊工具的</a:t>
            </a:r>
            <a:r>
              <a:rPr lang="zh-CN" altLang="zh-CN" sz="2800" spc="15" dirty="0">
                <a:effectLst/>
                <a:latin typeface="+mn-ea"/>
                <a:cs typeface="仿宋" panose="02010609060101010101" pitchFamily="49" charset="-122"/>
              </a:rPr>
              <a:t> </a:t>
            </a:r>
            <a:r>
              <a:rPr lang="zh-CN" altLang="zh-CN" sz="2800" spc="-60" dirty="0">
                <a:effectLst/>
                <a:latin typeface="+mn-ea"/>
                <a:cs typeface="仿宋" panose="02010609060101010101" pitchFamily="49" charset="-122"/>
              </a:rPr>
              <a:t>耳朵、腋下、手腕、腰部等部位</a:t>
            </a:r>
            <a:r>
              <a:rPr lang="en-US" altLang="zh-CN" sz="2800" spc="-60" dirty="0">
                <a:effectLst/>
                <a:latin typeface="+mn-ea"/>
                <a:cs typeface="仿宋" panose="02010609060101010101" pitchFamily="49" charset="-122"/>
              </a:rPr>
              <a:t>,</a:t>
            </a:r>
            <a:r>
              <a:rPr lang="zh-CN" altLang="zh-CN" sz="2800" spc="-60" dirty="0">
                <a:effectLst/>
                <a:latin typeface="+mn-ea"/>
                <a:cs typeface="仿宋" panose="02010609060101010101" pitchFamily="49" charset="-122"/>
              </a:rPr>
              <a:t>以及眼镜、皮带扣</a:t>
            </a:r>
            <a:r>
              <a:rPr lang="en-US" altLang="zh-CN" sz="2800" spc="-60" dirty="0">
                <a:effectLst/>
                <a:latin typeface="+mn-ea"/>
                <a:cs typeface="仿宋" panose="02010609060101010101" pitchFamily="49" charset="-122"/>
              </a:rPr>
              <a:t>(</a:t>
            </a:r>
            <a:r>
              <a:rPr lang="zh-CN" altLang="zh-CN" sz="2800" spc="-60" dirty="0">
                <a:effectLst/>
                <a:latin typeface="+mn-ea"/>
                <a:cs typeface="仿宋" panose="02010609060101010101" pitchFamily="49" charset="-122"/>
              </a:rPr>
              <a:t>内侧</a:t>
            </a:r>
            <a:r>
              <a:rPr lang="en-US" altLang="zh-CN" sz="2800" spc="-60" dirty="0">
                <a:effectLst/>
                <a:latin typeface="+mn-ea"/>
                <a:cs typeface="仿宋" panose="02010609060101010101" pitchFamily="49" charset="-122"/>
              </a:rPr>
              <a:t>),</a:t>
            </a:r>
            <a:r>
              <a:rPr lang="en-US" altLang="zh-CN" sz="2800" spc="110" dirty="0">
                <a:effectLst/>
                <a:latin typeface="+mn-ea"/>
                <a:cs typeface="仿宋" panose="02010609060101010101" pitchFamily="49" charset="-122"/>
              </a:rPr>
              <a:t> </a:t>
            </a:r>
            <a:r>
              <a:rPr lang="zh-CN" altLang="zh-CN" sz="2800" spc="60" dirty="0">
                <a:effectLst/>
                <a:latin typeface="+mn-ea"/>
                <a:cs typeface="仿宋" panose="02010609060101010101" pitchFamily="49" charset="-122"/>
              </a:rPr>
              <a:t>衣物</a:t>
            </a:r>
            <a:r>
              <a:rPr lang="en-US" altLang="zh-CN" sz="2800" spc="60" dirty="0">
                <a:effectLst/>
                <a:latin typeface="+mn-ea"/>
                <a:cs typeface="仿宋" panose="02010609060101010101" pitchFamily="49" charset="-122"/>
              </a:rPr>
              <a:t>(</a:t>
            </a:r>
            <a:r>
              <a:rPr lang="zh-CN" altLang="zh-CN" sz="2800" spc="60" dirty="0">
                <a:effectLst/>
                <a:latin typeface="+mn-ea"/>
                <a:cs typeface="仿宋" panose="02010609060101010101" pitchFamily="49" charset="-122"/>
              </a:rPr>
              <a:t>袋</a:t>
            </a:r>
            <a:r>
              <a:rPr lang="en-US" altLang="zh-CN" sz="2800" spc="60" dirty="0">
                <a:effectLst/>
                <a:latin typeface="+mn-ea"/>
                <a:cs typeface="仿宋" panose="02010609060101010101" pitchFamily="49" charset="-122"/>
              </a:rPr>
              <a:t>),</a:t>
            </a:r>
            <a:r>
              <a:rPr lang="zh-CN" altLang="zh-CN" sz="2800" spc="60" dirty="0">
                <a:effectLst/>
                <a:latin typeface="+mn-ea"/>
                <a:cs typeface="仿宋" panose="02010609060101010101" pitchFamily="49" charset="-122"/>
              </a:rPr>
              <a:t>鞋袜</a:t>
            </a:r>
            <a:r>
              <a:rPr lang="en-US" altLang="zh-CN" sz="2800" spc="60" dirty="0">
                <a:effectLst/>
                <a:latin typeface="+mn-ea"/>
                <a:cs typeface="仿宋" panose="02010609060101010101" pitchFamily="49" charset="-122"/>
              </a:rPr>
              <a:t>,</a:t>
            </a:r>
            <a:r>
              <a:rPr lang="zh-CN" altLang="zh-CN" sz="2800" spc="60" dirty="0">
                <a:effectLst/>
                <a:latin typeface="+mn-ea"/>
                <a:cs typeface="仿宋" panose="02010609060101010101" pitchFamily="49" charset="-122"/>
              </a:rPr>
              <a:t>发卡、口罩等物品。</a:t>
            </a:r>
            <a:endParaRPr lang="en-US" altLang="zh-CN" sz="2800" spc="60" dirty="0">
              <a:effectLst/>
              <a:latin typeface="+mn-ea"/>
              <a:cs typeface="仿宋" panose="02010609060101010101" pitchFamily="49" charset="-122"/>
            </a:endParaRPr>
          </a:p>
          <a:p>
            <a:r>
              <a:rPr lang="zh-CN" altLang="zh-CN" sz="2800" spc="-65" dirty="0">
                <a:solidFill>
                  <a:srgbClr val="FF0000"/>
                </a:solidFill>
                <a:effectLst/>
                <a:latin typeface="+mn-ea"/>
                <a:cs typeface="仿宋" panose="02010609060101010101" pitchFamily="49" charset="-122"/>
              </a:rPr>
              <a:t>检查时</a:t>
            </a:r>
            <a:r>
              <a:rPr lang="en-US" altLang="zh-CN" sz="2800" spc="-65" dirty="0">
                <a:solidFill>
                  <a:srgbClr val="FF0000"/>
                </a:solidFill>
                <a:effectLst/>
                <a:latin typeface="+mn-ea"/>
                <a:cs typeface="仿宋" panose="02010609060101010101" pitchFamily="49" charset="-122"/>
              </a:rPr>
              <a:t>,</a:t>
            </a:r>
            <a:r>
              <a:rPr lang="zh-CN" altLang="zh-CN" sz="2800" spc="-65" dirty="0">
                <a:solidFill>
                  <a:srgbClr val="FF0000"/>
                </a:solidFill>
                <a:effectLst/>
                <a:latin typeface="+mn-ea"/>
                <a:cs typeface="仿宋" panose="02010609060101010101" pitchFamily="49" charset="-122"/>
              </a:rPr>
              <a:t>应尽量避免触碰考生身体。检查过程中一般要遵</a:t>
            </a:r>
            <a:r>
              <a:rPr lang="zh-CN" altLang="zh-CN" sz="2800" spc="95" dirty="0">
                <a:solidFill>
                  <a:srgbClr val="FF0000"/>
                </a:solidFill>
                <a:effectLst/>
                <a:latin typeface="+mn-ea"/>
                <a:cs typeface="仿宋" panose="02010609060101010101" pitchFamily="49" charset="-122"/>
              </a:rPr>
              <a:t> </a:t>
            </a:r>
            <a:r>
              <a:rPr lang="zh-CN" altLang="zh-CN" sz="2800" spc="-35" dirty="0">
                <a:solidFill>
                  <a:srgbClr val="FF0000"/>
                </a:solidFill>
                <a:effectLst/>
                <a:latin typeface="+mn-ea"/>
                <a:cs typeface="仿宋" panose="02010609060101010101" pitchFamily="49" charset="-122"/>
              </a:rPr>
              <a:t>守同性检查同性的原则</a:t>
            </a:r>
            <a:r>
              <a:rPr lang="en-US" altLang="zh-CN" sz="2800" spc="-35" dirty="0">
                <a:solidFill>
                  <a:srgbClr val="FF0000"/>
                </a:solidFill>
                <a:effectLst/>
                <a:latin typeface="+mn-ea"/>
                <a:cs typeface="仿宋" panose="02010609060101010101" pitchFamily="49" charset="-122"/>
              </a:rPr>
              <a:t>,</a:t>
            </a:r>
            <a:r>
              <a:rPr lang="zh-CN" altLang="zh-CN" sz="2800" spc="-35" dirty="0">
                <a:solidFill>
                  <a:srgbClr val="FF0000"/>
                </a:solidFill>
                <a:effectLst/>
                <a:latin typeface="+mn-ea"/>
                <a:cs typeface="仿宋" panose="02010609060101010101" pitchFamily="49" charset="-122"/>
              </a:rPr>
              <a:t>在被检查人员没有异议的前提下</a:t>
            </a:r>
            <a:r>
              <a:rPr lang="en-US" altLang="zh-CN" sz="2800" spc="-35" dirty="0">
                <a:solidFill>
                  <a:srgbClr val="FF0000"/>
                </a:solidFill>
                <a:effectLst/>
                <a:latin typeface="+mn-ea"/>
                <a:cs typeface="仿宋" panose="02010609060101010101" pitchFamily="49" charset="-122"/>
              </a:rPr>
              <a:t>,</a:t>
            </a:r>
            <a:r>
              <a:rPr lang="zh-CN" altLang="zh-CN" sz="2800" spc="-35" dirty="0">
                <a:solidFill>
                  <a:srgbClr val="FF0000"/>
                </a:solidFill>
                <a:effectLst/>
                <a:latin typeface="+mn-ea"/>
                <a:cs typeface="仿宋" panose="02010609060101010101" pitchFamily="49" charset="-122"/>
              </a:rPr>
              <a:t>可</a:t>
            </a:r>
            <a:r>
              <a:rPr lang="zh-CN" altLang="zh-CN" sz="2800" spc="-40" dirty="0">
                <a:solidFill>
                  <a:srgbClr val="FF0000"/>
                </a:solidFill>
                <a:effectLst/>
                <a:latin typeface="+mn-ea"/>
                <a:cs typeface="仿宋" panose="02010609060101010101" pitchFamily="49" charset="-122"/>
              </a:rPr>
              <a:t>以女性检查男性</a:t>
            </a:r>
            <a:r>
              <a:rPr lang="en-US" altLang="zh-CN" sz="2800" spc="-40" dirty="0">
                <a:solidFill>
                  <a:srgbClr val="FF0000"/>
                </a:solidFill>
                <a:effectLst/>
                <a:latin typeface="+mn-ea"/>
                <a:cs typeface="仿宋" panose="02010609060101010101" pitchFamily="49" charset="-122"/>
              </a:rPr>
              <a:t>,</a:t>
            </a:r>
            <a:r>
              <a:rPr lang="zh-CN" altLang="zh-CN" b="1" spc="-40" dirty="0">
                <a:solidFill>
                  <a:srgbClr val="FF0000"/>
                </a:solidFill>
                <a:effectLst/>
                <a:latin typeface="+mn-ea"/>
                <a:cs typeface="仿宋" panose="02010609060101010101" pitchFamily="49" charset="-122"/>
              </a:rPr>
              <a:t>禁止男性检查女性。</a:t>
            </a:r>
            <a:endParaRPr lang="zh-CN" altLang="zh-CN" b="1" dirty="0">
              <a:solidFill>
                <a:srgbClr val="FF0000"/>
              </a:solidFill>
              <a:effectLst/>
              <a:latin typeface="+mn-ea"/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659165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576499"/>
            <a:ext cx="8424936" cy="5724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300"/>
              </a:lnSpc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组织考生入场</a:t>
            </a:r>
            <a:endParaRPr lang="en-US" altLang="zh-CN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en-US" altLang="zh-CN" sz="2800" b="1" dirty="0"/>
              <a:t>8:15</a:t>
            </a:r>
          </a:p>
          <a:p>
            <a:pPr>
              <a:lnSpc>
                <a:spcPts val="2300"/>
              </a:lnSpc>
            </a:pPr>
            <a:r>
              <a:rPr lang="zh-CN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根据检查表指定的准考证尾号，两名学生代表检查本考场试卷密封情况，如无破损，在检查表上签字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zh-CN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并写明日期。若指定考生代表缺考则相应向后顺移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位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（若当前考场考试代表不足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名，则由主考副主考代为签字检查）</a:t>
            </a:r>
            <a:r>
              <a:rPr lang="zh-CN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 。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en-US" altLang="zh-CN" sz="2800" b="1" dirty="0">
                <a:solidFill>
                  <a:srgbClr val="FF0000"/>
                </a:solidFill>
              </a:rPr>
              <a:t>8:20</a:t>
            </a:r>
          </a:p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监考向所有考生展示试卷袋的密封情况后方可启封试卷袋，并将试卷袋塑封膜上的检查表揭下后贴于试卷袋指定位置。</a:t>
            </a:r>
            <a:r>
              <a:rPr lang="zh-CN" altLang="en-US" sz="1800" b="0" i="0" u="none" strike="noStrike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	</a:t>
            </a:r>
          </a:p>
          <a:p>
            <a:pPr>
              <a:lnSpc>
                <a:spcPts val="4300"/>
              </a:lnSpc>
            </a:pPr>
            <a:r>
              <a:rPr lang="en-US" altLang="zh-CN" sz="2800" b="1" dirty="0">
                <a:solidFill>
                  <a:srgbClr val="FF0000"/>
                </a:solidFill>
              </a:rPr>
              <a:t>8:25</a:t>
            </a:r>
          </a:p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考生停止入场，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发试题册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、空白记录纸、答题卡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、答题卡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。	</a:t>
            </a:r>
          </a:p>
          <a:p>
            <a:pPr>
              <a:lnSpc>
                <a:spcPts val="2300"/>
              </a:lnSpc>
            </a:pP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300070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日期占位符 3">
            <a:extLst>
              <a:ext uri="{FF2B5EF4-FFF2-40B4-BE49-F238E27FC236}">
                <a16:creationId xmlns:a16="http://schemas.microsoft.com/office/drawing/2014/main" id="{F270BAC0-3792-4A14-96EB-7026383FC01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fld id="{F232D0AE-2C53-4D53-88BC-74E8E6A96021}" type="datetime1">
              <a:rPr lang="en-US" altLang="zh-CN" sz="1200" smtClean="0">
                <a:solidFill>
                  <a:srgbClr val="898989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t>4/9/2024</a:t>
            </a:fld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35843" name="灯片编号占位符 5">
            <a:extLst>
              <a:ext uri="{FF2B5EF4-FFF2-40B4-BE49-F238E27FC236}">
                <a16:creationId xmlns:a16="http://schemas.microsoft.com/office/drawing/2014/main" id="{D15279CC-C78B-4F13-839D-16B6125AC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fld id="{2BE98BA1-9A4B-4174-AB47-4291D3DBE419}" type="slidenum">
              <a:rPr lang="zh-CN" altLang="en-US" sz="1200" smtClean="0">
                <a:solidFill>
                  <a:srgbClr val="898989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t>13</a:t>
            </a:fld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53250" name="Rectangle 2">
            <a:extLst>
              <a:ext uri="{FF2B5EF4-FFF2-40B4-BE49-F238E27FC236}">
                <a16:creationId xmlns:a16="http://schemas.microsoft.com/office/drawing/2014/main" id="{8D809C50-28B1-4BB7-9DDE-C314736F94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0113" y="333375"/>
            <a:ext cx="7793037" cy="839788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itchFamily="49" charset="-122"/>
              </a:rPr>
              <a:t>拆卷、封卷示范</a:t>
            </a:r>
          </a:p>
        </p:txBody>
      </p:sp>
      <p:sp>
        <p:nvSpPr>
          <p:cNvPr id="35845" name="Rectangle 3">
            <a:extLst>
              <a:ext uri="{FF2B5EF4-FFF2-40B4-BE49-F238E27FC236}">
                <a16:creationId xmlns:a16="http://schemas.microsoft.com/office/drawing/2014/main" id="{7A7B013F-AC88-4D8D-83A4-CB8A4560F7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pic>
        <p:nvPicPr>
          <p:cNvPr id="53252" name="Picture 4" descr="1">
            <a:extLst>
              <a:ext uri="{FF2B5EF4-FFF2-40B4-BE49-F238E27FC236}">
                <a16:creationId xmlns:a16="http://schemas.microsoft.com/office/drawing/2014/main" id="{6EB2FC31-489E-47A9-8613-A9EBA9AF5C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9200"/>
            <a:ext cx="91440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日期占位符 3">
            <a:extLst>
              <a:ext uri="{FF2B5EF4-FFF2-40B4-BE49-F238E27FC236}">
                <a16:creationId xmlns:a16="http://schemas.microsoft.com/office/drawing/2014/main" id="{85C7C4DE-CB41-43C7-9B96-3546ACF3A98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fld id="{9294AD9E-C5C5-467D-8DF7-FA26573BB9B0}" type="datetime1">
              <a:rPr lang="en-US" altLang="zh-CN" sz="1200" smtClean="0">
                <a:solidFill>
                  <a:srgbClr val="898989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t>4/9/2024</a:t>
            </a:fld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36867" name="灯片编号占位符 5">
            <a:extLst>
              <a:ext uri="{FF2B5EF4-FFF2-40B4-BE49-F238E27FC236}">
                <a16:creationId xmlns:a16="http://schemas.microsoft.com/office/drawing/2014/main" id="{044E0BCC-92E7-4481-89FF-FB80CD352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fld id="{9EA4A0A1-386F-4A60-B163-46B0931CA4A4}" type="slidenum">
              <a:rPr lang="zh-CN" altLang="en-US" sz="1200" smtClean="0">
                <a:solidFill>
                  <a:srgbClr val="898989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t>14</a:t>
            </a:fld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36868" name="Rectangle 2">
            <a:extLst>
              <a:ext uri="{FF2B5EF4-FFF2-40B4-BE49-F238E27FC236}">
                <a16:creationId xmlns:a16="http://schemas.microsoft.com/office/drawing/2014/main" id="{0CF3F378-98CA-43FC-B4BB-6B7A6A2A82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36869" name="Rectangle 3">
            <a:extLst>
              <a:ext uri="{FF2B5EF4-FFF2-40B4-BE49-F238E27FC236}">
                <a16:creationId xmlns:a16="http://schemas.microsoft.com/office/drawing/2014/main" id="{0E5E63A6-C71F-4289-9287-657F802FD5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pic>
        <p:nvPicPr>
          <p:cNvPr id="36870" name="Picture 4" descr="2">
            <a:extLst>
              <a:ext uri="{FF2B5EF4-FFF2-40B4-BE49-F238E27FC236}">
                <a16:creationId xmlns:a16="http://schemas.microsoft.com/office/drawing/2014/main" id="{4AB1482E-E9D8-48FB-B361-487162A79B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0" y="-2286000"/>
            <a:ext cx="15240000" cy="1143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日期占位符 3">
            <a:extLst>
              <a:ext uri="{FF2B5EF4-FFF2-40B4-BE49-F238E27FC236}">
                <a16:creationId xmlns:a16="http://schemas.microsoft.com/office/drawing/2014/main" id="{6449FCC7-465E-458B-9E5B-DAA1D3F6B2E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fld id="{9FFE8719-899E-42C3-A141-3522AA297BC1}" type="datetime1">
              <a:rPr lang="en-US" altLang="zh-CN" sz="1200" smtClean="0">
                <a:solidFill>
                  <a:srgbClr val="898989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t>4/9/2024</a:t>
            </a:fld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38915" name="灯片编号占位符 5">
            <a:extLst>
              <a:ext uri="{FF2B5EF4-FFF2-40B4-BE49-F238E27FC236}">
                <a16:creationId xmlns:a16="http://schemas.microsoft.com/office/drawing/2014/main" id="{36180237-E17F-4DBD-9FB5-B805D3061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fld id="{FBE90A3D-9CCE-434A-A349-A2D896599545}" type="slidenum">
              <a:rPr lang="zh-CN" altLang="en-US" sz="1200" smtClean="0">
                <a:solidFill>
                  <a:srgbClr val="898989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t>15</a:t>
            </a:fld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38916" name="Rectangle 2">
            <a:extLst>
              <a:ext uri="{FF2B5EF4-FFF2-40B4-BE49-F238E27FC236}">
                <a16:creationId xmlns:a16="http://schemas.microsoft.com/office/drawing/2014/main" id="{6E0328FE-2A8E-4104-8574-EE0E044617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38917" name="Rectangle 3">
            <a:extLst>
              <a:ext uri="{FF2B5EF4-FFF2-40B4-BE49-F238E27FC236}">
                <a16:creationId xmlns:a16="http://schemas.microsoft.com/office/drawing/2014/main" id="{55F61B50-7153-41D0-898A-577750C066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pic>
        <p:nvPicPr>
          <p:cNvPr id="38918" name="Picture 4" descr="4">
            <a:extLst>
              <a:ext uri="{FF2B5EF4-FFF2-40B4-BE49-F238E27FC236}">
                <a16:creationId xmlns:a16="http://schemas.microsoft.com/office/drawing/2014/main" id="{D528071F-48C3-42A8-B66E-A9A58C9D9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0" y="-2286000"/>
            <a:ext cx="15240000" cy="1143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日期占位符 3">
            <a:extLst>
              <a:ext uri="{FF2B5EF4-FFF2-40B4-BE49-F238E27FC236}">
                <a16:creationId xmlns:a16="http://schemas.microsoft.com/office/drawing/2014/main" id="{0FB16EFE-66C7-44EA-8AC6-B9B2C8A8EB2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fld id="{524F214B-3BA8-4EA2-AD5F-8BD76901DCA8}" type="datetime1">
              <a:rPr lang="en-US" altLang="zh-CN" sz="1200" smtClean="0">
                <a:solidFill>
                  <a:srgbClr val="898989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t>4/9/2024</a:t>
            </a:fld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39939" name="灯片编号占位符 5">
            <a:extLst>
              <a:ext uri="{FF2B5EF4-FFF2-40B4-BE49-F238E27FC236}">
                <a16:creationId xmlns:a16="http://schemas.microsoft.com/office/drawing/2014/main" id="{A30E8D91-3107-4C80-86C2-4F17BFC5A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fld id="{28E28C85-75A7-44FA-9D5E-0A9F5E4676B5}" type="slidenum">
              <a:rPr lang="zh-CN" altLang="en-US" sz="1200" smtClean="0">
                <a:solidFill>
                  <a:srgbClr val="898989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t>16</a:t>
            </a:fld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39940" name="Rectangle 2">
            <a:extLst>
              <a:ext uri="{FF2B5EF4-FFF2-40B4-BE49-F238E27FC236}">
                <a16:creationId xmlns:a16="http://schemas.microsoft.com/office/drawing/2014/main" id="{6002F4BE-65CE-4EBB-AABF-3A2053170F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39941" name="Rectangle 3">
            <a:extLst>
              <a:ext uri="{FF2B5EF4-FFF2-40B4-BE49-F238E27FC236}">
                <a16:creationId xmlns:a16="http://schemas.microsoft.com/office/drawing/2014/main" id="{35FE73F2-9EFA-4FD3-8FE7-0CC0EFAADA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pic>
        <p:nvPicPr>
          <p:cNvPr id="39942" name="Picture 4" descr="5">
            <a:extLst>
              <a:ext uri="{FF2B5EF4-FFF2-40B4-BE49-F238E27FC236}">
                <a16:creationId xmlns:a16="http://schemas.microsoft.com/office/drawing/2014/main" id="{F3BE87B1-FB10-415B-9146-D91893CDE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0" y="-2286000"/>
            <a:ext cx="15240000" cy="1143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日期占位符 3">
            <a:extLst>
              <a:ext uri="{FF2B5EF4-FFF2-40B4-BE49-F238E27FC236}">
                <a16:creationId xmlns:a16="http://schemas.microsoft.com/office/drawing/2014/main" id="{AEC5000A-0B67-4185-9157-5997F55CAAB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fld id="{9C19329B-73FC-48A7-AFC3-E74CCF5A3FC3}" type="datetime1">
              <a:rPr lang="en-US" altLang="zh-CN" sz="1200" smtClean="0">
                <a:solidFill>
                  <a:srgbClr val="898989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t>4/9/2024</a:t>
            </a:fld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40963" name="灯片编号占位符 5">
            <a:extLst>
              <a:ext uri="{FF2B5EF4-FFF2-40B4-BE49-F238E27FC236}">
                <a16:creationId xmlns:a16="http://schemas.microsoft.com/office/drawing/2014/main" id="{E29DDBCE-FAA8-4AD9-9D32-F576BEFD2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fld id="{4FFE1F13-3C7A-4419-86EB-5BE3182D923D}" type="slidenum">
              <a:rPr lang="zh-CN" altLang="en-US" sz="1200" smtClean="0">
                <a:solidFill>
                  <a:srgbClr val="898989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t>17</a:t>
            </a:fld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A6565471-0059-4F11-9FA9-1FE08CBC28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40965" name="Rectangle 3">
            <a:extLst>
              <a:ext uri="{FF2B5EF4-FFF2-40B4-BE49-F238E27FC236}">
                <a16:creationId xmlns:a16="http://schemas.microsoft.com/office/drawing/2014/main" id="{AAE471BD-1F56-4658-A5E6-354A812F03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pic>
        <p:nvPicPr>
          <p:cNvPr id="40966" name="Picture 4" descr="6">
            <a:extLst>
              <a:ext uri="{FF2B5EF4-FFF2-40B4-BE49-F238E27FC236}">
                <a16:creationId xmlns:a16="http://schemas.microsoft.com/office/drawing/2014/main" id="{CE1A0A42-C495-4E84-8FD1-88BA0DD0AC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0" y="-2286000"/>
            <a:ext cx="15240000" cy="1143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日期占位符 3">
            <a:extLst>
              <a:ext uri="{FF2B5EF4-FFF2-40B4-BE49-F238E27FC236}">
                <a16:creationId xmlns:a16="http://schemas.microsoft.com/office/drawing/2014/main" id="{DB22266A-2E9F-4CB3-9016-E3B4F0B60DA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fld id="{262B6CEA-9FEA-4083-88DB-BA78D7C431D1}" type="datetime1">
              <a:rPr lang="en-US" altLang="zh-CN" sz="1200" smtClean="0">
                <a:solidFill>
                  <a:srgbClr val="898989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t>4/9/2024</a:t>
            </a:fld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41987" name="灯片编号占位符 5">
            <a:extLst>
              <a:ext uri="{FF2B5EF4-FFF2-40B4-BE49-F238E27FC236}">
                <a16:creationId xmlns:a16="http://schemas.microsoft.com/office/drawing/2014/main" id="{17B6469F-8C24-4272-A557-6451DDB1A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fld id="{7E72970A-150E-43A9-B5A0-FD07EC72E1AF}" type="slidenum">
              <a:rPr lang="zh-CN" altLang="en-US" sz="1200" smtClean="0">
                <a:solidFill>
                  <a:srgbClr val="898989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t>18</a:t>
            </a:fld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41988" name="Rectangle 2">
            <a:extLst>
              <a:ext uri="{FF2B5EF4-FFF2-40B4-BE49-F238E27FC236}">
                <a16:creationId xmlns:a16="http://schemas.microsoft.com/office/drawing/2014/main" id="{4300CECF-8BE4-4F1B-872A-249FF602F1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41989" name="Rectangle 3">
            <a:extLst>
              <a:ext uri="{FF2B5EF4-FFF2-40B4-BE49-F238E27FC236}">
                <a16:creationId xmlns:a16="http://schemas.microsoft.com/office/drawing/2014/main" id="{1E733E8F-7B44-44A0-8B28-A9111E7DDC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pic>
        <p:nvPicPr>
          <p:cNvPr id="41990" name="Picture 4" descr="7">
            <a:extLst>
              <a:ext uri="{FF2B5EF4-FFF2-40B4-BE49-F238E27FC236}">
                <a16:creationId xmlns:a16="http://schemas.microsoft.com/office/drawing/2014/main" id="{8559EA69-C346-41D7-8419-96FBB66C94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0" y="-2286000"/>
            <a:ext cx="15240000" cy="1143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日期占位符 3">
            <a:extLst>
              <a:ext uri="{FF2B5EF4-FFF2-40B4-BE49-F238E27FC236}">
                <a16:creationId xmlns:a16="http://schemas.microsoft.com/office/drawing/2014/main" id="{4B11E62F-E1A1-4951-A12E-ED68388A627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fld id="{EFA870F8-37C4-4B55-A3E9-057A42479DDE}" type="datetime1">
              <a:rPr lang="en-US" altLang="zh-CN" sz="1200" smtClean="0">
                <a:solidFill>
                  <a:srgbClr val="898989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t>4/9/2024</a:t>
            </a:fld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43011" name="灯片编号占位符 5">
            <a:extLst>
              <a:ext uri="{FF2B5EF4-FFF2-40B4-BE49-F238E27FC236}">
                <a16:creationId xmlns:a16="http://schemas.microsoft.com/office/drawing/2014/main" id="{3A94FF92-9E0C-4C9A-8723-916CF021F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fld id="{806A5667-FEBA-4C12-957E-8F971E9F5CD2}" type="slidenum">
              <a:rPr lang="zh-CN" altLang="en-US" sz="1200" smtClean="0">
                <a:solidFill>
                  <a:srgbClr val="898989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t>19</a:t>
            </a:fld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43012" name="Rectangle 2">
            <a:extLst>
              <a:ext uri="{FF2B5EF4-FFF2-40B4-BE49-F238E27FC236}">
                <a16:creationId xmlns:a16="http://schemas.microsoft.com/office/drawing/2014/main" id="{EAA10EB0-2615-40A6-BC68-118DED0966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43013" name="Rectangle 3">
            <a:extLst>
              <a:ext uri="{FF2B5EF4-FFF2-40B4-BE49-F238E27FC236}">
                <a16:creationId xmlns:a16="http://schemas.microsoft.com/office/drawing/2014/main" id="{9094DB59-EEE6-43DF-8220-93BF61C613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pic>
        <p:nvPicPr>
          <p:cNvPr id="43014" name="Picture 4" descr="8">
            <a:extLst>
              <a:ext uri="{FF2B5EF4-FFF2-40B4-BE49-F238E27FC236}">
                <a16:creationId xmlns:a16="http://schemas.microsoft.com/office/drawing/2014/main" id="{A39FAE49-2705-4472-8643-DA2FC2EBD7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0" y="-2286000"/>
            <a:ext cx="15240000" cy="1143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7544" y="1600201"/>
            <a:ext cx="8568506" cy="2764904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zh-CN" altLang="en-US" sz="4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    会议即将开始，为保证会场秩序，提高会议效率，敬请各位老师将手机调至静音状态并保持会场安静！</a:t>
            </a:r>
            <a:r>
              <a:rPr lang="en-US" altLang="zh-CN" sz="4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                      </a:t>
            </a:r>
            <a:endParaRPr lang="zh-CN" altLang="en-US" sz="4400" b="1" dirty="0">
              <a:effectLst>
                <a:outerShdw blurRad="38100" dist="38100" dir="2700000" algn="tl">
                  <a:srgbClr val="00000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j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576499"/>
            <a:ext cx="8568952" cy="3611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考生正式考试</a:t>
            </a:r>
            <a:endParaRPr lang="en-US" altLang="zh-CN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000"/>
              </a:lnSpc>
            </a:pPr>
            <a:r>
              <a:rPr lang="en-US" altLang="zh-CN" sz="2800" b="1" dirty="0"/>
              <a:t>8:30</a:t>
            </a:r>
            <a:endParaRPr lang="zh-CN" altLang="en-US" sz="2800" b="1" dirty="0"/>
          </a:p>
          <a:p>
            <a:pPr>
              <a:lnSpc>
                <a:spcPts val="4000"/>
              </a:lnSpc>
            </a:pPr>
            <a:endParaRPr lang="en-US" altLang="zh-CN" sz="2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000"/>
              </a:lnSpc>
            </a:pP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</a:rPr>
              <a:t>考试开始，学校广播听力放音，第一部分听力理解开始。</a:t>
            </a:r>
            <a:r>
              <a:rPr lang="en-US" altLang="zh-CN" sz="2600" b="1" dirty="0">
                <a:latin typeface="黑体" panose="02010609060101010101" pitchFamily="49" charset="-122"/>
                <a:ea typeface="黑体" panose="02010609060101010101" pitchFamily="49" charset="-122"/>
              </a:rPr>
              <a:t>Section A</a:t>
            </a: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</a:rPr>
              <a:t>结束时磁带有</a:t>
            </a:r>
            <a:r>
              <a:rPr lang="en-US" altLang="zh-CN" sz="2600" b="1" dirty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</a:rPr>
              <a:t>分钟空隙，供考生在答题卡</a:t>
            </a:r>
            <a:r>
              <a:rPr lang="en-US" altLang="zh-CN" sz="2600" b="1" dirty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</a:rPr>
              <a:t>上完成填空项目。	</a:t>
            </a:r>
          </a:p>
          <a:p>
            <a:pPr>
              <a:lnSpc>
                <a:spcPts val="4000"/>
              </a:lnSpc>
            </a:pPr>
            <a:endParaRPr lang="zh-CN" altLang="en-US" sz="2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576499"/>
            <a:ext cx="8424936" cy="6325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考试过程</a:t>
            </a:r>
            <a:endParaRPr lang="en-US" altLang="zh-CN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sz="2800" b="1" dirty="0">
              <a:sym typeface="Wingdings 2" panose="05020102010507070707"/>
            </a:endParaRPr>
          </a:p>
          <a:p>
            <a:r>
              <a:rPr lang="zh-CN" altLang="en-US" sz="2800" b="1" dirty="0">
                <a:sym typeface="Wingdings 2" panose="05020102010507070707"/>
              </a:rPr>
              <a:t>约</a:t>
            </a:r>
            <a:r>
              <a:rPr lang="en-US" altLang="zh-CN" sz="2800" b="1" dirty="0">
                <a:sym typeface="Wingdings 2" panose="05020102010507070707"/>
              </a:rPr>
              <a:t>8:55</a:t>
            </a:r>
            <a:r>
              <a:rPr lang="en-US" altLang="zh-CN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Section B</a:t>
            </a:r>
            <a:r>
              <a:rPr lang="zh-CN" altLang="en-US" sz="1800" b="0" i="0" u="none" strike="noStrike" baseline="0" dirty="0">
                <a:solidFill>
                  <a:srgbClr val="000000"/>
                </a:solidFill>
                <a:latin typeface="宋体e眠副浡渀."/>
              </a:rPr>
              <a:t>结束时，第一部分听力理解结束，监考回收答题卡</a:t>
            </a:r>
            <a:r>
              <a:rPr lang="en-US" altLang="zh-CN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sz="1800" b="0" i="0" u="none" strike="noStrike" baseline="0" dirty="0">
                <a:solidFill>
                  <a:srgbClr val="000000"/>
                </a:solidFill>
                <a:latin typeface="宋体e眠副浡渀."/>
              </a:rPr>
              <a:t>，监考检查答题卡</a:t>
            </a:r>
            <a:r>
              <a:rPr lang="en-US" altLang="zh-CN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sz="1800" b="0" i="0" u="none" strike="noStrike" baseline="0" dirty="0">
                <a:solidFill>
                  <a:srgbClr val="000000"/>
                </a:solidFill>
                <a:latin typeface="宋体e眠副浡渀."/>
              </a:rPr>
              <a:t>是否粘贴条形码。第二部分阅读理解开始。	</a:t>
            </a:r>
          </a:p>
          <a:p>
            <a:r>
              <a:rPr lang="en-US" altLang="zh-CN" sz="2800" b="1" dirty="0">
                <a:sym typeface="Wingdings 2" panose="05020102010507070707"/>
              </a:rPr>
              <a:t>9:40</a:t>
            </a:r>
            <a:r>
              <a:rPr lang="zh-CN" altLang="en-US" dirty="0">
                <a:solidFill>
                  <a:srgbClr val="000000"/>
                </a:solidFill>
                <a:latin typeface="宋体e眠副浡渀."/>
                <a:sym typeface="Wingdings 2" panose="05020102010507070707"/>
              </a:rPr>
              <a:t>第二部分阅读理解结束，监考回收答题卡</a:t>
            </a:r>
            <a:r>
              <a:rPr lang="en-US" altLang="zh-CN" dirty="0">
                <a:solidFill>
                  <a:srgbClr val="000000"/>
                </a:solidFill>
                <a:latin typeface="宋体e眠副浡渀."/>
                <a:sym typeface="Wingdings 2" panose="05020102010507070707"/>
              </a:rPr>
              <a:t>2</a:t>
            </a:r>
            <a:r>
              <a:rPr lang="zh-CN" altLang="en-US" dirty="0">
                <a:solidFill>
                  <a:srgbClr val="000000"/>
                </a:solidFill>
                <a:latin typeface="宋体e眠副浡渀."/>
                <a:sym typeface="Wingdings 2" panose="05020102010507070707"/>
              </a:rPr>
              <a:t>，发答题卡</a:t>
            </a:r>
            <a:r>
              <a:rPr lang="en-US" altLang="zh-CN" dirty="0">
                <a:solidFill>
                  <a:srgbClr val="000000"/>
                </a:solidFill>
                <a:latin typeface="宋体e眠副浡渀."/>
                <a:sym typeface="Wingdings 2" panose="05020102010507070707"/>
              </a:rPr>
              <a:t>3</a:t>
            </a:r>
            <a:r>
              <a:rPr lang="zh-CN" altLang="en-US" dirty="0">
                <a:solidFill>
                  <a:srgbClr val="000000"/>
                </a:solidFill>
                <a:latin typeface="宋体e眠副浡渀."/>
                <a:sym typeface="Wingdings 2" panose="05020102010507070707"/>
              </a:rPr>
              <a:t>，第三部分语言知识开始。</a:t>
            </a:r>
            <a:endParaRPr lang="en-US" altLang="zh-CN" sz="1800" dirty="0">
              <a:solidFill>
                <a:srgbClr val="000000"/>
              </a:solidFill>
              <a:effectLst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altLang="zh-CN" sz="2800" b="1" dirty="0">
                <a:sym typeface="Wingdings 2" panose="05020102010507070707"/>
              </a:rPr>
              <a:t>9:55</a:t>
            </a:r>
            <a:r>
              <a:rPr lang="zh-CN" altLang="en-US" sz="1800" b="0" i="0" u="none" strike="noStrike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第三部分语言知识结束，第四部分汉译英开始。	</a:t>
            </a:r>
          </a:p>
          <a:p>
            <a:r>
              <a:rPr lang="en-US" altLang="zh-CN" sz="2800" b="1" dirty="0">
                <a:sym typeface="Wingdings 2" panose="05020102010507070707"/>
              </a:rPr>
              <a:t>10:15</a:t>
            </a:r>
            <a:r>
              <a:rPr lang="zh-CN" altLang="en-US" sz="1800" b="0" i="0" u="none" strike="noStrike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第四部分汉译英结束，监考回收答题卡</a:t>
            </a:r>
            <a:r>
              <a:rPr lang="en-US" altLang="zh-CN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zh-CN" altLang="en-US" sz="1800" b="0" i="0" u="none" strike="noStrike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，发答题卡</a:t>
            </a:r>
            <a:r>
              <a:rPr lang="en-US" altLang="zh-CN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4</a:t>
            </a:r>
            <a:r>
              <a:rPr lang="zh-CN" altLang="en-US" sz="1800" b="0" i="0" u="none" strike="noStrike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，第五部分写作开始。</a:t>
            </a:r>
            <a:r>
              <a:rPr lang="en-US" altLang="zh-CN" sz="2800" b="1" dirty="0">
                <a:sym typeface="Wingdings 2" panose="05020102010507070707"/>
              </a:rPr>
              <a:t>11:00</a:t>
            </a:r>
            <a:r>
              <a:rPr lang="zh-CN" altLang="en-US" sz="1800" b="0" i="0" u="none" strike="noStrike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第五部分写作结束，监考回收答题卡</a:t>
            </a:r>
            <a:r>
              <a:rPr lang="en-US" altLang="zh-CN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4</a:t>
            </a:r>
            <a:r>
              <a:rPr lang="zh-CN" altLang="en-US" sz="1800" b="0" i="0" u="none" strike="noStrike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及试题册，考试结束。 	</a:t>
            </a:r>
          </a:p>
          <a:p>
            <a:endParaRPr lang="en-US" altLang="zh-CN" sz="2800" b="1" dirty="0">
              <a:sym typeface="Wingdings 2" panose="05020102010507070707"/>
            </a:endParaRPr>
          </a:p>
          <a:p>
            <a:pPr>
              <a:lnSpc>
                <a:spcPts val="3500"/>
              </a:lnSpc>
            </a:pPr>
            <a:endParaRPr lang="en-US" altLang="zh-CN" sz="2800" b="1" dirty="0">
              <a:sym typeface="Wingdings 2" panose="05020102010507070707"/>
            </a:endParaRPr>
          </a:p>
          <a:p>
            <a:pPr>
              <a:lnSpc>
                <a:spcPts val="3500"/>
              </a:lnSpc>
            </a:pPr>
            <a:endParaRPr lang="en-US" altLang="zh-CN" sz="2800" b="1" dirty="0">
              <a:sym typeface="Wingdings 2" panose="05020102010507070707"/>
            </a:endParaRPr>
          </a:p>
          <a:p>
            <a:pPr marL="457200" indent="-457200">
              <a:lnSpc>
                <a:spcPts val="3500"/>
              </a:lnSpc>
              <a:buFont typeface="Wingdings 2" panose="05020102010507070707" pitchFamily="18" charset="2"/>
              <a:buChar char="¿"/>
            </a:pPr>
            <a:endParaRPr lang="en-US" altLang="zh-CN" sz="2800" b="1" dirty="0">
              <a:sym typeface="Wingdings 2" panose="05020102010507070707"/>
            </a:endParaRPr>
          </a:p>
          <a:p>
            <a:pPr>
              <a:lnSpc>
                <a:spcPts val="3500"/>
              </a:lnSpc>
            </a:pPr>
            <a:endParaRPr lang="zh-CN" altLang="en-US" sz="2800" b="1" dirty="0">
              <a:sym typeface="Wingdings 2" panose="05020102010507070707"/>
            </a:endParaRPr>
          </a:p>
          <a:p>
            <a:pPr>
              <a:lnSpc>
                <a:spcPts val="3500"/>
              </a:lnSpc>
            </a:pPr>
            <a:endParaRPr lang="zh-CN" altLang="en-US" sz="2800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576499"/>
            <a:ext cx="8424936" cy="5576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考试过程</a:t>
            </a:r>
            <a:endParaRPr lang="en-US" altLang="zh-CN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500"/>
              </a:lnSpc>
            </a:pPr>
            <a:r>
              <a:rPr lang="zh-CN" altLang="en-US" sz="2800" b="1" dirty="0"/>
              <a:t>一、检查条形码粘贴情况、记录缺考情况</a:t>
            </a:r>
          </a:p>
          <a:p>
            <a:pPr>
              <a:lnSpc>
                <a:spcPts val="4500"/>
              </a:lnSpc>
            </a:pPr>
            <a:r>
              <a:rPr lang="zh-CN" altLang="en-US" sz="2800" b="1" dirty="0"/>
              <a:t>二、严格执行由流动监考传达考务办公室的指令</a:t>
            </a:r>
          </a:p>
          <a:p>
            <a:pPr>
              <a:lnSpc>
                <a:spcPts val="4500"/>
              </a:lnSpc>
            </a:pPr>
            <a:r>
              <a:rPr lang="zh-CN" altLang="en-US" sz="2800" b="1" dirty="0"/>
              <a:t>三、考试中途学生不得离开考场。</a:t>
            </a:r>
            <a:endParaRPr lang="en-US" altLang="zh-CN" sz="2800" b="1" dirty="0"/>
          </a:p>
          <a:p>
            <a:pPr>
              <a:lnSpc>
                <a:spcPts val="4500"/>
              </a:lnSpc>
            </a:pPr>
            <a:r>
              <a:rPr lang="zh-CN" altLang="en-US" sz="2800" b="1" dirty="0"/>
              <a:t>四、</a:t>
            </a:r>
            <a:r>
              <a:rPr lang="zh-CN" altLang="zh-CN" sz="2800" b="1" u="sng" kern="100" dirty="0">
                <a:solidFill>
                  <a:srgbClr val="FF000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考试开始后直至考试结束前，任何考生都不得提前离开考点。</a:t>
            </a:r>
            <a:r>
              <a:rPr lang="zh-CN" altLang="zh-CN" sz="2800" kern="100" dirty="0">
                <a:solidFill>
                  <a:srgbClr val="FF000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考试正式开始</a:t>
            </a:r>
            <a:r>
              <a:rPr lang="en-US" altLang="zh-CN" sz="2800" kern="100" dirty="0">
                <a:solidFill>
                  <a:srgbClr val="FF000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60</a:t>
            </a:r>
            <a:r>
              <a:rPr lang="zh-CN" altLang="zh-CN" sz="2800" kern="100" dirty="0">
                <a:solidFill>
                  <a:srgbClr val="FF000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分钟后允许考生交卷，交卷后的考生由</a:t>
            </a:r>
            <a:r>
              <a:rPr lang="zh-CN" altLang="en-US" sz="2800" b="1" dirty="0">
                <a:solidFill>
                  <a:srgbClr val="FF0000"/>
                </a:solidFill>
              </a:rPr>
              <a:t>由流动监考带至考务室（</a:t>
            </a:r>
            <a:r>
              <a:rPr lang="en-US" altLang="zh-CN" sz="2800" b="1" dirty="0">
                <a:solidFill>
                  <a:srgbClr val="FF0000"/>
                </a:solidFill>
              </a:rPr>
              <a:t>B115</a:t>
            </a:r>
            <a:r>
              <a:rPr lang="zh-CN" altLang="en-US" sz="2800" b="1" dirty="0">
                <a:solidFill>
                  <a:srgbClr val="FF0000"/>
                </a:solidFill>
              </a:rPr>
              <a:t>）</a:t>
            </a:r>
            <a:r>
              <a:rPr lang="zh-CN" altLang="zh-CN" sz="2800" kern="100" dirty="0">
                <a:solidFill>
                  <a:srgbClr val="FF000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；考试结束前</a:t>
            </a:r>
            <a:r>
              <a:rPr lang="en-US" altLang="zh-CN" sz="2800" kern="100" dirty="0">
                <a:solidFill>
                  <a:srgbClr val="FF000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30</a:t>
            </a:r>
            <a:r>
              <a:rPr lang="zh-CN" altLang="zh-CN" sz="2800" kern="100" dirty="0">
                <a:solidFill>
                  <a:srgbClr val="FF000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分钟内考生不得交卷。</a:t>
            </a:r>
          </a:p>
          <a:p>
            <a:pPr>
              <a:lnSpc>
                <a:spcPts val="3500"/>
              </a:lnSpc>
            </a:pPr>
            <a:endParaRPr lang="zh-CN" altLang="en-US" sz="2800" b="1" dirty="0">
              <a:sym typeface="Wingdings 2" panose="05020102010507070707"/>
            </a:endParaRPr>
          </a:p>
          <a:p>
            <a:pPr>
              <a:lnSpc>
                <a:spcPts val="3500"/>
              </a:lnSpc>
            </a:pPr>
            <a:endParaRPr lang="zh-CN" altLang="en-US" sz="2800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1520" y="116632"/>
            <a:ext cx="8496944" cy="8320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300"/>
              </a:lnSpc>
            </a:pPr>
            <a:r>
              <a:rPr lang="zh-CN" altLang="zh-CN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重要事项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重申</a:t>
            </a:r>
            <a:endParaRPr lang="zh-CN" altLang="zh-CN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一、</a:t>
            </a:r>
            <a:r>
              <a:rPr lang="zh-CN" altLang="en-US" sz="3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考试全过程禁止拍照、录像</a:t>
            </a:r>
            <a:endParaRPr lang="en-US" altLang="zh-CN" sz="30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en-US" sz="3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二、严禁将考试相关材料、证件拍照上网</a:t>
            </a:r>
            <a:endParaRPr lang="en-US" altLang="zh-CN" sz="30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三、</a:t>
            </a:r>
            <a:r>
              <a:rPr lang="zh-CN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布置考场必须经流动监考检查后才能封场</a:t>
            </a:r>
            <a:endParaRPr lang="zh-CN" altLang="zh-CN" sz="3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四</a:t>
            </a:r>
            <a:r>
              <a:rPr lang="zh-CN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en-US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月</a:t>
            </a:r>
            <a:r>
              <a:rPr lang="en-US" altLang="zh-CN" sz="3000" b="1">
                <a:latin typeface="黑体" panose="02010609060101010101" pitchFamily="49" charset="-122"/>
                <a:ea typeface="黑体" panose="02010609060101010101" pitchFamily="49" charset="-122"/>
              </a:rPr>
              <a:t>13</a:t>
            </a:r>
            <a:r>
              <a:rPr lang="zh-CN" altLang="zh-CN" sz="3000" b="1">
                <a:latin typeface="黑体" panose="02010609060101010101" pitchFamily="49" charset="-122"/>
                <a:ea typeface="黑体" panose="02010609060101010101" pitchFamily="49" charset="-122"/>
              </a:rPr>
              <a:t>日</a:t>
            </a:r>
            <a:r>
              <a:rPr lang="zh-CN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早上</a:t>
            </a:r>
            <a:r>
              <a:rPr lang="en-US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7:30</a:t>
            </a:r>
            <a:r>
              <a:rPr lang="zh-CN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前到达考务室</a:t>
            </a:r>
            <a:r>
              <a:rPr lang="en-US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B115</a:t>
            </a:r>
            <a:endParaRPr lang="zh-CN" altLang="zh-CN" sz="3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五</a:t>
            </a:r>
            <a:r>
              <a:rPr lang="zh-CN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zh-CN" altLang="zh-CN" sz="3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严格要求学生将手机关机后交由老师保管</a:t>
            </a:r>
            <a:endParaRPr lang="zh-CN" altLang="zh-CN" sz="3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六</a:t>
            </a:r>
            <a:r>
              <a:rPr lang="zh-CN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、必须清点无误后再发放试卷及答题卡</a:t>
            </a:r>
            <a:endParaRPr lang="en-US" altLang="zh-CN" sz="3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七、</a:t>
            </a:r>
            <a:r>
              <a:rPr lang="zh-CN" altLang="en-US" sz="3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无故不得启用备用卷</a:t>
            </a: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zh-CN" altLang="en-US" sz="3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拆</a:t>
            </a:r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备用卷</a:t>
            </a:r>
            <a:r>
              <a:rPr lang="zh-CN" altLang="en-US" sz="3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前需要先报考考点主考</a:t>
            </a:r>
            <a:endParaRPr lang="en-US" altLang="zh-CN" sz="30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八、考试期间监考教师禁止使用手机，最好备一块手表</a:t>
            </a:r>
            <a:endParaRPr lang="zh-CN" altLang="zh-CN" sz="3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九</a:t>
            </a:r>
            <a:r>
              <a:rPr lang="zh-CN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、严格按规程及流动监考的要求落实各项工作</a:t>
            </a:r>
            <a:endParaRPr lang="zh-CN" altLang="zh-CN" sz="3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endParaRPr lang="en-US" altLang="zh-CN" sz="3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endParaRPr lang="zh-CN" altLang="zh-CN" sz="3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en-US" altLang="zh-CN" sz="3000" dirty="0">
                <a:latin typeface="黑体" panose="02010609060101010101" pitchFamily="49" charset="-122"/>
                <a:ea typeface="黑体" panose="02010609060101010101" pitchFamily="49" charset="-122"/>
              </a:rPr>
              <a:t> </a:t>
            </a:r>
            <a:endParaRPr lang="zh-CN" altLang="zh-CN" sz="3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zh-CN" altLang="en-US" sz="12000" dirty="0"/>
              <a:t>     谢  谢！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EEAAB7-747F-101E-AE0E-62B076032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基本情况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7193D79-648C-AEF2-D352-D2ED83AD08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  <a:buSzPct val="85000"/>
              <a:buFont typeface="Wingdings" panose="05000000000000000000" pitchFamily="2" charset="2"/>
              <a:buChar char="Ø"/>
            </a:pPr>
            <a:r>
              <a:rPr lang="zh-CN" altLang="en-US" sz="3200" kern="1200" baseline="0" dirty="0"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考生人数：</a:t>
            </a:r>
            <a:r>
              <a:rPr lang="en-US" altLang="zh-CN" sz="3200" u="sng" kern="1200" baseline="0" dirty="0">
                <a:solidFill>
                  <a:srgbClr val="FF3300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541</a:t>
            </a:r>
            <a:r>
              <a:rPr lang="en-US" altLang="zh-CN" sz="3200" kern="1200" baseline="0" dirty="0"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人</a:t>
            </a:r>
            <a:r>
              <a:rPr lang="zh-CN" altLang="en-US" sz="3200" kern="1200" baseline="0" dirty="0"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,</a:t>
            </a:r>
            <a:r>
              <a:rPr lang="en-US" altLang="zh-CN" sz="3200" kern="1200" baseline="0" dirty="0"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2022</a:t>
            </a:r>
            <a:r>
              <a:rPr lang="zh-CN" altLang="en-US" sz="3200" kern="1200" baseline="0" dirty="0"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年延考</a:t>
            </a:r>
            <a:r>
              <a:rPr lang="en-US" altLang="zh-CN" sz="3200" u="sng" kern="1200" baseline="0" dirty="0">
                <a:solidFill>
                  <a:srgbClr val="FF3300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94</a:t>
            </a:r>
            <a:r>
              <a:rPr lang="en-US" altLang="zh-CN" sz="3200" kern="1200" baseline="0" dirty="0"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人</a:t>
            </a:r>
          </a:p>
          <a:p>
            <a:pPr eaLnBrk="1" hangingPunct="1">
              <a:lnSpc>
                <a:spcPct val="150000"/>
              </a:lnSpc>
              <a:buSzPct val="85000"/>
              <a:buFont typeface="Wingdings" panose="05000000000000000000" pitchFamily="2" charset="2"/>
              <a:buChar char="Ø"/>
            </a:pPr>
            <a:r>
              <a:rPr lang="zh-CN" altLang="en-US" sz="3200" kern="1200" baseline="0" dirty="0"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考场数：</a:t>
            </a:r>
            <a:r>
              <a:rPr lang="en-US" altLang="zh-CN" sz="3200" u="sng" kern="1200" baseline="0" dirty="0">
                <a:solidFill>
                  <a:srgbClr val="FF3300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19</a:t>
            </a:r>
            <a:r>
              <a:rPr lang="en-US" altLang="zh-CN" sz="3200" kern="1200" baseline="0" dirty="0"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个，</a:t>
            </a:r>
            <a:r>
              <a:rPr lang="zh-CN" altLang="en-US" sz="3200" kern="1200" baseline="0" dirty="0"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全部在</a:t>
            </a:r>
            <a:r>
              <a:rPr lang="en-US" altLang="zh-CN" u="sng" dirty="0">
                <a:solidFill>
                  <a:srgbClr val="FF33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A</a:t>
            </a:r>
            <a:r>
              <a:rPr lang="zh-CN" altLang="en-US" u="sng" dirty="0">
                <a:solidFill>
                  <a:srgbClr val="FF33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、</a:t>
            </a:r>
            <a:r>
              <a:rPr lang="en-US" altLang="zh-CN" u="sng" dirty="0">
                <a:solidFill>
                  <a:srgbClr val="FF33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B</a:t>
            </a:r>
            <a:r>
              <a:rPr lang="zh-CN" altLang="en-US" sz="3200" kern="1200" baseline="0" dirty="0"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座教学楼</a:t>
            </a:r>
            <a:endParaRPr lang="en-US" altLang="zh-CN" sz="3200" kern="1200" baseline="0" dirty="0"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22694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986F35-A5A7-5B15-7B56-8951C2B1E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班车信息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3C9E2CA-C23C-5209-1B7F-D310BBDC9F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发车时间：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dirty="0"/>
              <a:t>    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        </a:t>
            </a:r>
            <a:r>
              <a:rPr lang="zh-CN" altLang="en-US" dirty="0">
                <a:latin typeface="+mj-ea"/>
                <a:ea typeface="+mj-ea"/>
              </a:rPr>
              <a:t>禾粤：上午</a:t>
            </a:r>
            <a:r>
              <a:rPr lang="en-US" altLang="zh-CN" dirty="0">
                <a:latin typeface="+mj-ea"/>
                <a:ea typeface="+mj-ea"/>
              </a:rPr>
              <a:t>7</a:t>
            </a:r>
            <a:r>
              <a:rPr lang="zh-CN" altLang="en-US" dirty="0">
                <a:latin typeface="+mj-ea"/>
                <a:ea typeface="+mj-ea"/>
              </a:rPr>
              <a:t>：</a:t>
            </a:r>
            <a:r>
              <a:rPr lang="en-US" altLang="zh-CN" dirty="0">
                <a:latin typeface="+mj-ea"/>
                <a:ea typeface="+mj-ea"/>
              </a:rPr>
              <a:t>00</a:t>
            </a:r>
            <a:r>
              <a:rPr lang="zh-CN" altLang="en-US" dirty="0">
                <a:latin typeface="+mj-ea"/>
                <a:ea typeface="+mj-ea"/>
              </a:rPr>
              <a:t>，回程约</a:t>
            </a:r>
            <a:r>
              <a:rPr lang="en-US" altLang="zh-CN" dirty="0">
                <a:latin typeface="+mj-ea"/>
                <a:ea typeface="+mj-ea"/>
              </a:rPr>
              <a:t>11</a:t>
            </a:r>
            <a:r>
              <a:rPr lang="zh-CN" altLang="en-US" dirty="0">
                <a:latin typeface="+mj-ea"/>
                <a:ea typeface="+mj-ea"/>
              </a:rPr>
              <a:t>：</a:t>
            </a:r>
            <a:r>
              <a:rPr lang="en-US" altLang="zh-CN" dirty="0">
                <a:latin typeface="+mj-ea"/>
                <a:ea typeface="+mj-ea"/>
              </a:rPr>
              <a:t>15</a:t>
            </a:r>
            <a:r>
              <a:rPr lang="zh-CN" altLang="en-US" dirty="0">
                <a:latin typeface="+mj-ea"/>
                <a:ea typeface="+mj-ea"/>
              </a:rPr>
              <a:t>；</a:t>
            </a:r>
            <a:endParaRPr lang="en-US" altLang="zh-CN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zh-CN" dirty="0">
                <a:latin typeface="+mj-ea"/>
                <a:ea typeface="+mj-ea"/>
              </a:rPr>
              <a:t>       </a:t>
            </a:r>
            <a:endParaRPr lang="zh-CN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184703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576499"/>
            <a:ext cx="8424936" cy="44308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300"/>
              </a:lnSpc>
            </a:pPr>
            <a:r>
              <a:rPr lang="zh-CN" altLang="zh-CN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重要事项</a:t>
            </a:r>
          </a:p>
          <a:p>
            <a:pPr>
              <a:lnSpc>
                <a:spcPts val="4300"/>
              </a:lnSpc>
            </a:pPr>
            <a:r>
              <a:rPr lang="zh-CN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一、</a:t>
            </a:r>
            <a:r>
              <a:rPr lang="en-US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月</a:t>
            </a:r>
            <a:r>
              <a:rPr lang="en-US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13</a:t>
            </a:r>
            <a:r>
              <a:rPr lang="zh-CN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日早上</a:t>
            </a:r>
            <a:r>
              <a:rPr lang="en-US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7:30</a:t>
            </a:r>
            <a:r>
              <a:rPr lang="zh-CN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前到达考务室</a:t>
            </a:r>
            <a:r>
              <a:rPr lang="en-US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B115</a:t>
            </a:r>
            <a:endParaRPr lang="zh-CN" altLang="zh-CN" sz="3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二</a:t>
            </a:r>
            <a:r>
              <a:rPr lang="zh-CN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、严格要求</a:t>
            </a: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考</a:t>
            </a:r>
            <a:r>
              <a:rPr lang="zh-CN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生将手机关机后交由老师保管</a:t>
            </a:r>
            <a:endParaRPr lang="zh-CN" altLang="zh-CN" sz="3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三</a:t>
            </a:r>
            <a:r>
              <a:rPr lang="zh-CN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、必须清点无误后再发放试卷及答题卡</a:t>
            </a:r>
            <a:endParaRPr lang="zh-CN" altLang="zh-CN" sz="3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四</a:t>
            </a:r>
            <a:r>
              <a:rPr lang="zh-CN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、严格按规程及流动监考的要求落实各项工作</a:t>
            </a:r>
            <a:endParaRPr lang="zh-CN" altLang="zh-CN" sz="3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五</a:t>
            </a:r>
            <a:r>
              <a:rPr lang="zh-CN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、试卷及答题卡必须经流动监考清点后再封袋</a:t>
            </a:r>
            <a:endParaRPr lang="en-US" altLang="zh-CN" sz="3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endParaRPr lang="zh-CN" altLang="zh-CN" sz="3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en-US" sz="3000" dirty="0">
                <a:latin typeface="黑体" panose="02010609060101010101" pitchFamily="49" charset="-122"/>
                <a:ea typeface="黑体" panose="02010609060101010101" pitchFamily="49" charset="-122"/>
              </a:rPr>
              <a:t>罗燕秋，</a:t>
            </a:r>
            <a:r>
              <a:rPr lang="en-US" altLang="zh-CN" sz="3000" dirty="0">
                <a:latin typeface="黑体" panose="02010609060101010101" pitchFamily="49" charset="-122"/>
                <a:ea typeface="黑体" panose="02010609060101010101" pitchFamily="49" charset="-122"/>
              </a:rPr>
              <a:t>18316696640</a:t>
            </a:r>
            <a:endParaRPr lang="zh-CN" altLang="zh-CN" sz="3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576499"/>
            <a:ext cx="8424936" cy="5533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300"/>
              </a:lnSpc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会后布置考场</a:t>
            </a:r>
            <a:endParaRPr lang="zh-CN" altLang="zh-CN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一、</a:t>
            </a: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按考务袋</a:t>
            </a:r>
            <a:r>
              <a:rPr lang="zh-CN" altLang="en-US" sz="3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封面清单</a:t>
            </a: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核对考务袋中的用品</a:t>
            </a:r>
            <a:endParaRPr lang="en-US" altLang="zh-CN" sz="3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二、严格按考场示意图在桌面</a:t>
            </a:r>
            <a:r>
              <a:rPr lang="zh-CN" altLang="en-US" sz="3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右上角</a:t>
            </a: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粘贴“考生                       桌贴”</a:t>
            </a:r>
            <a:endParaRPr lang="en-US" altLang="zh-CN" sz="3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三、在黑板上书写</a:t>
            </a:r>
            <a:r>
              <a:rPr lang="zh-CN" altLang="en-US" sz="3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考场信息及特别提示</a:t>
            </a:r>
          </a:p>
          <a:p>
            <a:pPr>
              <a:lnSpc>
                <a:spcPts val="4300"/>
              </a:lnSpc>
            </a:pP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四、将考场门贴插在教室门口塑料框内</a:t>
            </a:r>
            <a:endParaRPr lang="en-US" altLang="zh-CN" sz="3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五、</a:t>
            </a:r>
            <a:r>
              <a:rPr lang="zh-CN" altLang="en-US" sz="3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经流动监考检查无误后，方可封考场</a:t>
            </a:r>
          </a:p>
          <a:p>
            <a:pPr>
              <a:lnSpc>
                <a:spcPts val="4300"/>
              </a:lnSpc>
            </a:pP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六、封教学楼后，凭监考证进出</a:t>
            </a:r>
            <a:endParaRPr lang="en-US" altLang="zh-CN" sz="3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七、监考老师穿</a:t>
            </a:r>
            <a:r>
              <a:rPr lang="zh-CN" altLang="en-US" sz="3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软底平底鞋</a:t>
            </a: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、带</a:t>
            </a:r>
            <a:r>
              <a:rPr lang="zh-CN" altLang="en-US" sz="3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手表</a:t>
            </a: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参加监考工作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D71C9C8-4F0E-02C2-0D3D-542B3BB0D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>
                <a:sym typeface="Verdana" panose="020B0604030504040204" pitchFamily="34" charset="0"/>
              </a:rPr>
              <a:t>特别提示（操作规程）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616B2CA-675B-FB33-1D11-676D581574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marR="0" lvl="0" indent="0" algn="just" defTabSz="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Tx/>
              <a:buFont typeface="Wingdings" panose="05000000000000000000" pitchFamily="2" charset="2"/>
              <a:buNone/>
            </a:pPr>
            <a:r>
              <a:rPr kumimoji="0" lang="zh-C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考点名称：</a:t>
            </a:r>
            <a:r>
              <a:rPr kumimoji="0" lang="zh-CN" altLang="en-US" sz="40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广东东软学院</a:t>
            </a:r>
            <a:endParaRPr kumimoji="0" lang="zh-CN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仿宋_GB2312" panose="02010609030101010101" charset="-122"/>
              <a:ea typeface="仿宋_GB2312" panose="02010609030101010101" charset="-122"/>
              <a:sym typeface="Verdana" panose="020B0604030504040204" pitchFamily="34" charset="0"/>
            </a:endParaRPr>
          </a:p>
          <a:p>
            <a:pPr marL="0" marR="0" lvl="0" indent="0" algn="just" defTabSz="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Tx/>
              <a:buFont typeface="Wingdings" panose="05000000000000000000" pitchFamily="2" charset="2"/>
              <a:buNone/>
            </a:pPr>
            <a:r>
              <a:rPr kumimoji="0" lang="zh-C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考点代码：</a:t>
            </a:r>
            <a:r>
              <a:rPr kumimoji="0" lang="en-US" altLang="zh-C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44520</a:t>
            </a:r>
            <a:r>
              <a:rPr kumimoji="0" lang="zh-C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     </a:t>
            </a:r>
            <a:endParaRPr kumimoji="0" lang="en-US" altLang="zh-C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仿宋_GB2312" panose="02010609030101010101" charset="-122"/>
              <a:ea typeface="仿宋_GB2312" panose="02010609030101010101" charset="-122"/>
              <a:sym typeface="Verdana" panose="020B0604030504040204" pitchFamily="34" charset="0"/>
            </a:endParaRPr>
          </a:p>
          <a:p>
            <a:pPr marL="0" marR="0" lvl="0" indent="0" algn="just" defTabSz="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Tx/>
              <a:buFont typeface="Wingdings" panose="05000000000000000000" pitchFamily="2" charset="2"/>
              <a:buNone/>
            </a:pPr>
            <a:r>
              <a:rPr kumimoji="0" lang="zh-C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听力调频：</a:t>
            </a:r>
            <a:r>
              <a:rPr lang="en-US" altLang="zh-CN" dirty="0">
                <a:solidFill>
                  <a:srgbClr val="FF0000"/>
                </a:solidFill>
                <a:latin typeface="仿宋_GB2312" panose="02010609030101010101" charset="-122"/>
                <a:ea typeface="仿宋_GB2312" panose="02010609030101010101" charset="-122"/>
              </a:rPr>
              <a:t>FM81.0</a:t>
            </a:r>
            <a:r>
              <a:rPr lang="zh-CN" altLang="zh-CN" dirty="0">
                <a:solidFill>
                  <a:srgbClr val="FF0000"/>
                </a:solidFill>
                <a:latin typeface="仿宋_GB2312" panose="02010609030101010101" charset="-122"/>
                <a:ea typeface="仿宋_GB2312" panose="02010609030101010101" charset="-122"/>
              </a:rPr>
              <a:t>和</a:t>
            </a:r>
            <a:r>
              <a:rPr lang="en-US" altLang="zh-CN" dirty="0">
                <a:solidFill>
                  <a:srgbClr val="FF0000"/>
                </a:solidFill>
                <a:latin typeface="仿宋_GB2312" panose="02010609030101010101" charset="-122"/>
                <a:ea typeface="仿宋_GB2312" panose="02010609030101010101" charset="-122"/>
              </a:rPr>
              <a:t>FM82.0</a:t>
            </a:r>
          </a:p>
          <a:p>
            <a:pPr marL="0" marR="0" lvl="0" indent="0" algn="just" defTabSz="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Tx/>
              <a:buFont typeface="Wingdings" panose="05000000000000000000" pitchFamily="2" charset="2"/>
              <a:buNone/>
            </a:pPr>
            <a:r>
              <a:rPr kumimoji="0" lang="en-US" altLang="zh-CN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8</a:t>
            </a:r>
            <a:r>
              <a:rPr kumimoji="0" lang="zh-CN" altLang="en-US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:</a:t>
            </a:r>
            <a:r>
              <a:rPr lang="en-US" altLang="zh-CN" dirty="0">
                <a:solidFill>
                  <a:srgbClr val="FF0000"/>
                </a:solidFill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2</a:t>
            </a:r>
            <a:r>
              <a:rPr kumimoji="0" lang="en-US" altLang="zh-CN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5</a:t>
            </a:r>
            <a:r>
              <a:rPr kumimoji="0" lang="en-US" altLang="zh-CN" sz="3200" b="0" i="0" u="none" strike="noStrike" cap="none" normalizeH="0" baseline="0" dirty="0">
                <a:ln>
                  <a:noFill/>
                </a:ln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—</a:t>
            </a:r>
            <a:r>
              <a:rPr kumimoji="0" lang="zh-CN" altLang="en-US" sz="3200" b="0" i="0" u="none" strike="noStrike" cap="none" normalizeH="0" baseline="0" dirty="0">
                <a:ln>
                  <a:noFill/>
                </a:ln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考生停止入场，</a:t>
            </a:r>
            <a:r>
              <a:rPr kumimoji="0" lang="zh-CN" altLang="en-US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发试题册</a:t>
            </a:r>
            <a:r>
              <a:rPr kumimoji="0" lang="zh-CN" altLang="en-US" sz="3200" b="0" i="0" u="none" strike="noStrike" cap="none" normalizeH="0" baseline="0" dirty="0">
                <a:ln>
                  <a:noFill/>
                </a:ln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、空白记录纸、答题卡1、答题卡2，提醒学生粘贴条形码、填写信息。</a:t>
            </a:r>
            <a:r>
              <a:rPr kumimoji="0" lang="en-US" altLang="zh-CN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(</a:t>
            </a:r>
            <a:r>
              <a:rPr kumimoji="0" lang="zh-CN" altLang="en-US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重要提醒提前</a:t>
            </a:r>
            <a:r>
              <a:rPr kumimoji="0" lang="en-US" altLang="zh-CN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)</a:t>
            </a:r>
            <a:endParaRPr kumimoji="0" lang="zh-CN" altLang="en-US" sz="32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仿宋_GB2312" panose="02010609030101010101" charset="-122"/>
              <a:ea typeface="仿宋_GB2312" panose="02010609030101010101" charset="-122"/>
              <a:sym typeface="Verdana" panose="020B0604030504040204" pitchFamily="34" charset="0"/>
            </a:endParaRPr>
          </a:p>
          <a:p>
            <a:pPr marL="0" marR="0" lvl="0" indent="0" algn="just" defTabSz="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Tx/>
              <a:buFont typeface="Wingdings" panose="05000000000000000000" pitchFamily="2" charset="2"/>
              <a:buNone/>
            </a:pPr>
            <a:r>
              <a:rPr kumimoji="0" lang="en-US" altLang="zh-C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8</a:t>
            </a:r>
            <a:r>
              <a:rPr kumimoji="0" lang="zh-C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:</a:t>
            </a:r>
            <a:r>
              <a:rPr kumimoji="0" lang="en-US" altLang="zh-C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30</a:t>
            </a:r>
            <a:r>
              <a:rPr kumimoji="0" lang="zh-C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--第一部分听力理解开始</a:t>
            </a:r>
            <a:r>
              <a:rPr lang="zh-CN" altLang="en-US" dirty="0"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。</a:t>
            </a:r>
            <a:endParaRPr kumimoji="0" lang="zh-CN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仿宋_GB2312" panose="02010609030101010101" charset="-122"/>
              <a:ea typeface="仿宋_GB2312" panose="02010609030101010101" charset="-122"/>
              <a:sym typeface="Verdana" panose="020B0604030504040204" pitchFamily="34" charset="0"/>
            </a:endParaRPr>
          </a:p>
          <a:p>
            <a:pPr marL="0" marR="0" lvl="0" indent="0" algn="just" defTabSz="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Tx/>
              <a:buFont typeface="Wingdings" panose="05000000000000000000" pitchFamily="2" charset="2"/>
              <a:buNone/>
            </a:pPr>
            <a:r>
              <a:rPr lang="en-US" altLang="zh-CN" dirty="0"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8</a:t>
            </a:r>
            <a:r>
              <a:rPr kumimoji="0" lang="zh-C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:</a:t>
            </a:r>
            <a:r>
              <a:rPr kumimoji="0" lang="en-US" altLang="zh-C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55</a:t>
            </a:r>
            <a:r>
              <a:rPr kumimoji="0" lang="zh-C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--第一部分听力理解</a:t>
            </a:r>
            <a:r>
              <a:rPr lang="zh-CN" altLang="en-US" dirty="0"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结束，回收答题卡</a:t>
            </a:r>
            <a:r>
              <a:rPr lang="en-US" altLang="zh-CN" dirty="0"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1</a:t>
            </a:r>
            <a:r>
              <a:rPr lang="zh-CN" altLang="en-US" dirty="0"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，</a:t>
            </a:r>
            <a:r>
              <a:rPr kumimoji="0" lang="zh-C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第二部分阅读理解开始。</a:t>
            </a:r>
          </a:p>
          <a:p>
            <a:pPr marL="0" marR="0" lvl="0" indent="0" algn="just" defTabSz="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Tx/>
              <a:buFont typeface="Wingdings" panose="05000000000000000000" pitchFamily="2" charset="2"/>
              <a:buNone/>
            </a:pPr>
            <a:r>
              <a:rPr kumimoji="0" lang="zh-C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9:40--第二部分阅读理解结束，回收答题卡</a:t>
            </a:r>
            <a:r>
              <a:rPr kumimoji="0" lang="en-US" altLang="zh-C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2</a:t>
            </a:r>
            <a:r>
              <a:rPr kumimoji="0" lang="zh-C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，发答题卡</a:t>
            </a:r>
            <a:r>
              <a:rPr kumimoji="0" lang="en-US" altLang="zh-C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3</a:t>
            </a:r>
            <a:r>
              <a:rPr kumimoji="0" lang="zh-C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，第三部分语言知识开始。</a:t>
            </a:r>
            <a:endParaRPr kumimoji="0" lang="en-US" altLang="zh-C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仿宋_GB2312" panose="02010609030101010101" charset="-122"/>
              <a:ea typeface="仿宋_GB2312" panose="02010609030101010101" charset="-122"/>
              <a:sym typeface="Verdana" panose="020B0604030504040204" pitchFamily="34" charset="0"/>
            </a:endParaRPr>
          </a:p>
          <a:p>
            <a:pPr marL="0" marR="0" lvl="0" indent="0" algn="just" defTabSz="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Tx/>
              <a:buFont typeface="Wingdings" panose="05000000000000000000" pitchFamily="2" charset="2"/>
              <a:buNone/>
            </a:pPr>
            <a:r>
              <a:rPr kumimoji="0" lang="zh-C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9:</a:t>
            </a:r>
            <a:r>
              <a:rPr kumimoji="0" lang="en-US" altLang="zh-C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55</a:t>
            </a:r>
            <a:r>
              <a:rPr kumimoji="0" lang="zh-C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--第三部分语言知识结束，第四部分汉译英开始。</a:t>
            </a:r>
          </a:p>
          <a:p>
            <a:pPr marL="0" marR="0" lvl="0" indent="0" algn="just" defTabSz="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Tx/>
              <a:buFont typeface="Wingdings" panose="05000000000000000000" pitchFamily="2" charset="2"/>
              <a:buNone/>
            </a:pPr>
            <a:r>
              <a:rPr kumimoji="0" lang="zh-C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10:</a:t>
            </a:r>
            <a:r>
              <a:rPr kumimoji="0" lang="en-US" altLang="zh-C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1</a:t>
            </a:r>
            <a:r>
              <a:rPr kumimoji="0" lang="zh-C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5--第四部分汉译英结束，监考回收答题卡</a:t>
            </a:r>
            <a:r>
              <a:rPr kumimoji="0" lang="en-US" altLang="zh-C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3</a:t>
            </a:r>
            <a:r>
              <a:rPr kumimoji="0" lang="zh-C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，发答题卡</a:t>
            </a:r>
            <a:r>
              <a:rPr kumimoji="0" lang="en-US" altLang="zh-C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4</a:t>
            </a:r>
            <a:r>
              <a:rPr kumimoji="0" lang="zh-C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，第五部分写作开始。</a:t>
            </a:r>
            <a:endParaRPr kumimoji="0" lang="en-US" altLang="zh-C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仿宋_GB2312" panose="02010609030101010101" charset="-122"/>
              <a:ea typeface="仿宋_GB2312" panose="02010609030101010101" charset="-122"/>
              <a:sym typeface="Verdana" panose="020B0604030504040204" pitchFamily="34" charset="0"/>
            </a:endParaRPr>
          </a:p>
          <a:p>
            <a:pPr marL="0" marR="0" lvl="0" indent="0" algn="just" defTabSz="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Tx/>
              <a:buFont typeface="Wingdings" panose="05000000000000000000" pitchFamily="2" charset="2"/>
              <a:buNone/>
            </a:pPr>
            <a:r>
              <a:rPr kumimoji="0" lang="zh-C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11</a:t>
            </a:r>
            <a:r>
              <a:rPr kumimoji="0" lang="en-US" altLang="zh-C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:00</a:t>
            </a:r>
            <a:r>
              <a:rPr kumimoji="0" lang="zh-C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--第五部分写作结束，监考回收答题卡</a:t>
            </a:r>
            <a:r>
              <a:rPr kumimoji="0" lang="en-US" altLang="zh-C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4</a:t>
            </a:r>
            <a:r>
              <a:rPr lang="zh-CN" altLang="en-US" dirty="0"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及</a:t>
            </a:r>
            <a:r>
              <a:rPr kumimoji="0" lang="zh-C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试题册</a:t>
            </a:r>
            <a:r>
              <a:rPr lang="zh-CN" altLang="en-US" dirty="0"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，考试结束</a:t>
            </a:r>
            <a:r>
              <a:rPr kumimoji="0" lang="zh-C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仿宋_GB2312" panose="02010609030101010101" charset="-122"/>
                <a:ea typeface="仿宋_GB2312" panose="02010609030101010101" charset="-122"/>
                <a:sym typeface="Verdana" panose="020B0604030504040204" pitchFamily="34" charset="0"/>
              </a:rPr>
              <a:t>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79896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576499"/>
            <a:ext cx="8424936" cy="33280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300"/>
              </a:lnSpc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开考前</a:t>
            </a:r>
            <a:endParaRPr lang="zh-CN" altLang="zh-CN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一、</a:t>
            </a:r>
            <a:r>
              <a:rPr lang="en-US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7:30</a:t>
            </a: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前必须到达</a:t>
            </a:r>
            <a:r>
              <a:rPr lang="en-US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B115</a:t>
            </a: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教室，将手机交由流动监考保管</a:t>
            </a:r>
          </a:p>
          <a:p>
            <a:pPr>
              <a:lnSpc>
                <a:spcPts val="4300"/>
              </a:lnSpc>
            </a:pP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二、两位监考老师同时领取考卷和考务袋，自行领取瓶装水、耳机和金属探测仪，经过安检，在流动监考陪同下，进入考场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576499"/>
            <a:ext cx="8424936" cy="6636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300"/>
              </a:lnSpc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组织考生入场</a:t>
            </a:r>
            <a:endParaRPr lang="en-US" altLang="zh-CN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en-US" altLang="zh-CN" sz="2800" b="1" dirty="0">
                <a:sym typeface="Wingdings 2" panose="05020102010507070707"/>
              </a:rPr>
              <a:t></a:t>
            </a:r>
            <a:r>
              <a:rPr lang="en-US" altLang="zh-CN" sz="2800" b="1" dirty="0"/>
              <a:t>8:00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一、</a:t>
            </a:r>
            <a:r>
              <a:rPr lang="zh-CN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考生凭准考证、身份证和学生证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或</a:t>
            </a:r>
            <a:r>
              <a:rPr lang="zh-CN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毕业证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复印件</a:t>
            </a:r>
            <a:r>
              <a:rPr lang="zh-CN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进入考场</a:t>
            </a:r>
            <a:r>
              <a:rPr lang="zh-CN" altLang="en-US" sz="1800" dirty="0">
                <a:solidFill>
                  <a:srgbClr val="000000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三证缺一不可</a:t>
            </a:r>
            <a:r>
              <a:rPr lang="zh-CN" altLang="en-US" b="1" dirty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。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监考教师一在教室门口检查考生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实体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“三证”（准考证、学生证或毕业证复印件、身份证或带照片的公安局证明），发放塑料袋和标签，要求学生将手机关机后放到塑料袋中并贴上标签。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二、监考教师二在教室门口接收学生手机放入考务袋、用安检设备检查学生身上是否携带通讯设备或电子设备。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三、让学生在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en-US" altLang="zh-CN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2024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年高校英语专业八级考试（</a:t>
            </a:r>
            <a:r>
              <a:rPr lang="en-US" altLang="zh-CN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TEM8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）考生名单”上签名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endParaRPr lang="zh-CN" altLang="en-US" sz="3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暗香扑面">
  <a:themeElements>
    <a:clrScheme name="暗香扑面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00D5D5"/>
      </a:hlink>
      <a:folHlink>
        <a:srgbClr val="DD00DD"/>
      </a:folHlink>
    </a:clrScheme>
    <a:fontScheme name="暗香扑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暗香扑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0000"/>
                <a:satMod val="1000000"/>
              </a:schemeClr>
            </a:gs>
            <a:gs pos="31000">
              <a:schemeClr val="phClr">
                <a:shade val="85000"/>
                <a:satMod val="450000"/>
              </a:schemeClr>
            </a:gs>
            <a:gs pos="100000">
              <a:schemeClr val="phClr">
                <a:tint val="70000"/>
                <a:satMod val="300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2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Fan</Template>
  <TotalTime>706</TotalTime>
  <Words>1333</Words>
  <Application>Microsoft Office PowerPoint</Application>
  <PresentationFormat>全屏显示(4:3)</PresentationFormat>
  <Paragraphs>109</Paragraphs>
  <Slides>24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9" baseType="lpstr">
      <vt:lpstr>等线</vt:lpstr>
      <vt:lpstr>仿宋_GB2312</vt:lpstr>
      <vt:lpstr>黑体</vt:lpstr>
      <vt:lpstr>华文中宋</vt:lpstr>
      <vt:lpstr>宋体</vt:lpstr>
      <vt:lpstr>宋体e眠副浡渀.</vt:lpstr>
      <vt:lpstr>Arial</vt:lpstr>
      <vt:lpstr>Calibri</vt:lpstr>
      <vt:lpstr>Franklin Gothic Book</vt:lpstr>
      <vt:lpstr>Franklin Gothic Medium</vt:lpstr>
      <vt:lpstr>Times New Roman</vt:lpstr>
      <vt:lpstr>Verdana</vt:lpstr>
      <vt:lpstr>Wingdings</vt:lpstr>
      <vt:lpstr>Wingdings 2</vt:lpstr>
      <vt:lpstr>暗香扑面</vt:lpstr>
      <vt:lpstr>2024年英语专业八级 (TEM8)考务工作培训</vt:lpstr>
      <vt:lpstr>PowerPoint 演示文稿</vt:lpstr>
      <vt:lpstr>基本情况</vt:lpstr>
      <vt:lpstr>班车信息</vt:lpstr>
      <vt:lpstr>PowerPoint 演示文稿</vt:lpstr>
      <vt:lpstr>PowerPoint 演示文稿</vt:lpstr>
      <vt:lpstr>特别提示（操作规程）</vt:lpstr>
      <vt:lpstr>PowerPoint 演示文稿</vt:lpstr>
      <vt:lpstr>PowerPoint 演示文稿</vt:lpstr>
      <vt:lpstr>PowerPoint 演示文稿</vt:lpstr>
      <vt:lpstr>国家教育考试考生进入考点(考场)安全检查 工作规范(暂行)</vt:lpstr>
      <vt:lpstr>PowerPoint 演示文稿</vt:lpstr>
      <vt:lpstr>拆卷、封卷示范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微软用户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USER</dc:creator>
  <cp:lastModifiedBy>1969483665@qq.com</cp:lastModifiedBy>
  <cp:revision>191</cp:revision>
  <dcterms:created xsi:type="dcterms:W3CDTF">2013-12-03T08:19:00Z</dcterms:created>
  <dcterms:modified xsi:type="dcterms:W3CDTF">2024-04-09T03:30:41Z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2052-11.1.0.10132</vt:lpwstr>
  </property>
</Properties>
</file>