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277" r:id="rId2"/>
    <p:sldId id="272" r:id="rId3"/>
    <p:sldId id="294" r:id="rId4"/>
    <p:sldId id="296" r:id="rId5"/>
    <p:sldId id="297" r:id="rId6"/>
    <p:sldId id="298" r:id="rId7"/>
    <p:sldId id="299" r:id="rId8"/>
    <p:sldId id="367" r:id="rId9"/>
    <p:sldId id="368" r:id="rId10"/>
    <p:sldId id="300" r:id="rId11"/>
    <p:sldId id="261" r:id="rId12"/>
    <p:sldId id="262" r:id="rId13"/>
    <p:sldId id="356" r:id="rId14"/>
    <p:sldId id="357" r:id="rId15"/>
    <p:sldId id="358" r:id="rId16"/>
    <p:sldId id="359" r:id="rId17"/>
    <p:sldId id="360" r:id="rId18"/>
    <p:sldId id="363" r:id="rId19"/>
    <p:sldId id="365" r:id="rId20"/>
    <p:sldId id="366" r:id="rId21"/>
    <p:sldId id="301" r:id="rId22"/>
    <p:sldId id="302" r:id="rId23"/>
    <p:sldId id="303" r:id="rId24"/>
    <p:sldId id="266" r:id="rId25"/>
    <p:sldId id="290" r:id="rId26"/>
    <p:sldId id="291" r:id="rId27"/>
    <p:sldId id="304" r:id="rId28"/>
    <p:sldId id="306" r:id="rId29"/>
    <p:sldId id="305" r:id="rId30"/>
    <p:sldId id="307" r:id="rId31"/>
    <p:sldId id="308" r:id="rId32"/>
    <p:sldId id="276" r:id="rId3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1">
          <p15:clr>
            <a:srgbClr val="A4A3A4"/>
          </p15:clr>
        </p15:guide>
        <p15:guide id="2" pos="29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01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27" autoAdjust="0"/>
    <p:restoredTop sz="94660"/>
  </p:normalViewPr>
  <p:slideViewPr>
    <p:cSldViewPr>
      <p:cViewPr varScale="1">
        <p:scale>
          <a:sx n="68" d="100"/>
          <a:sy n="68" d="100"/>
        </p:scale>
        <p:origin x="1302" y="-240"/>
      </p:cViewPr>
      <p:guideLst>
        <p:guide orient="horz" pos="2131"/>
        <p:guide pos="291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CE18F71E-8D8B-4EDA-A2C4-551624BF7ACC}" type="datetimeFigureOut">
              <a:rPr lang="zh-CN" altLang="en-US"/>
              <a:t>2023-03-07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B8568C79-33AC-400E-B10D-FFCD839B0933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AF29DA-9A76-4F45-A15E-A271A9773F79}" type="datetimeFigureOut">
              <a:rPr lang="zh-CN" altLang="en-US" smtClean="0"/>
              <a:t>2023-03-07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D0AB89-D425-4EAE-8565-AD36F7454778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027D84-C5B3-4F79-ACA0-17E8DFC8793C}" type="datetimeFigureOut">
              <a:rPr lang="zh-CN" altLang="en-US" smtClean="0"/>
              <a:t>2023-03-07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7230EE-6731-44E4-85C9-B359307B0559}" type="slidenum">
              <a:rPr lang="zh-CN" altLang="en-US" smtClean="0"/>
              <a:t>‹#›</a:t>
            </a:fld>
            <a:endParaRPr lang="en-US" altLang="zh-CN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F882E4-7F14-418F-8B00-821FCE816A0F}" type="datetimeFigureOut">
              <a:rPr lang="zh-CN" altLang="en-US" smtClean="0"/>
              <a:t>2023-03-07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42427F-A883-46FA-9090-683D047BC592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3152" y="6400800"/>
            <a:ext cx="3200400" cy="283800"/>
          </a:xfrm>
        </p:spPr>
        <p:txBody>
          <a:bodyPr/>
          <a:lstStyle/>
          <a:p>
            <a:pPr>
              <a:defRPr/>
            </a:pPr>
            <a:fld id="{4A971C73-4DA1-4CE8-A5EE-AF62BC187254}" type="datetimeFigureOut">
              <a:rPr lang="zh-CN" altLang="en-US" smtClean="0"/>
              <a:t>2023-03-07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384A7B-2047-48F6-838C-4586B3B8DA4D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17C9B1-79BB-40DD-A686-32C5A58BD619}" type="datetimeFigureOut">
              <a:rPr lang="zh-CN" altLang="en-US" smtClean="0"/>
              <a:t>2023-03-07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CC5592-B603-4397-89D1-98FEC1033E5C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14D4F5-5A3F-45C5-A091-6B7FB2CC7BAE}" type="datetimeFigureOut">
              <a:rPr lang="zh-CN" altLang="en-US" smtClean="0"/>
              <a:t>2023-03-07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8A1355-79D5-470D-AD56-515F29E2047D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01A89-E22C-428C-A7B6-EFF7D6A7B018}" type="datetimeFigureOut">
              <a:rPr lang="zh-CN" altLang="en-US" smtClean="0"/>
              <a:t>2023-03-07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EC287C-9415-4329-88BD-9B06641A3C96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FCC09D-E8D2-43FC-8411-B194B681C93D}" type="datetimeFigureOut">
              <a:rPr lang="zh-CN" altLang="en-US" smtClean="0"/>
              <a:t>2023-03-07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F202D-72D9-4B66-9F79-5E71F4B58C08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D580FA-150F-41A7-99A1-8A3F0B7226F6}" type="datetimeFigureOut">
              <a:rPr lang="zh-CN" altLang="en-US" smtClean="0"/>
              <a:t>2023-03-07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CEF956-A5B4-40C4-AF91-0B1564C7B0D3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072215-D274-4EED-81D5-36A5BFC2C3F9}" type="datetimeFigureOut">
              <a:rPr lang="zh-CN" altLang="en-US" smtClean="0"/>
              <a:t>2023-03-07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D613C3-913B-484E-B448-6098D8B786C8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338413-894E-4978-BC9F-BDD84C4C7DC4}" type="datetimeFigureOut">
              <a:rPr lang="zh-CN" altLang="en-US" smtClean="0"/>
              <a:t>2023-03-07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2AA1E-1D31-40C2-974A-1900F98D8F6C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  <a:p>
            <a:pPr lvl="1" eaLnBrk="1" latinLnBrk="0" hangingPunct="1"/>
            <a:r>
              <a:rPr kumimoji="0" lang="zh-CN" altLang="en-US"/>
              <a:t>第二级</a:t>
            </a:r>
          </a:p>
          <a:p>
            <a:pPr lvl="2" eaLnBrk="1" latinLnBrk="0" hangingPunct="1"/>
            <a:r>
              <a:rPr kumimoji="0" lang="zh-CN" altLang="en-US"/>
              <a:t>第三级</a:t>
            </a:r>
          </a:p>
          <a:p>
            <a:pPr lvl="3" eaLnBrk="1" latinLnBrk="0" hangingPunct="1"/>
            <a:r>
              <a:rPr kumimoji="0" lang="zh-CN" altLang="en-US"/>
              <a:t>第四级</a:t>
            </a:r>
          </a:p>
          <a:p>
            <a:pPr lvl="4" eaLnBrk="1" latinLnBrk="0" hangingPunct="1"/>
            <a:r>
              <a:rPr kumimoji="0"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380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C529CD13-2482-4CAE-8F98-118F5B36BC70}" type="datetimeFigureOut">
              <a:rPr lang="zh-CN" altLang="en-US" smtClean="0"/>
              <a:t>2023-03-07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85204F01-A054-444B-AA5B-A8E50A11CAC8}" type="slidenum">
              <a:rPr lang="zh-CN" altLang="en-US" smtClean="0"/>
              <a:t>‹#›</a:t>
            </a:fld>
            <a:endParaRPr lang="en-US" altLang="zh-CN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6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7950" y="1125538"/>
            <a:ext cx="8712200" cy="230346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zh-CN" sz="6600" dirty="0">
                <a:solidFill>
                  <a:schemeClr val="tx1"/>
                </a:solidFill>
                <a:latin typeface="+mn-ea"/>
                <a:ea typeface="+mn-ea"/>
              </a:rPr>
              <a:t>2022</a:t>
            </a:r>
            <a:r>
              <a:rPr lang="zh-CN" altLang="en-US" sz="6600" dirty="0">
                <a:solidFill>
                  <a:schemeClr val="tx1"/>
                </a:solidFill>
                <a:latin typeface="+mn-ea"/>
                <a:ea typeface="+mn-ea"/>
              </a:rPr>
              <a:t>年下半年</a:t>
            </a:r>
            <a:r>
              <a:rPr lang="en-US" altLang="zh-CN" sz="6600" dirty="0">
                <a:solidFill>
                  <a:schemeClr val="tx1"/>
                </a:solidFill>
                <a:latin typeface="+mn-ea"/>
                <a:ea typeface="+mn-ea"/>
              </a:rPr>
              <a:t>CET</a:t>
            </a:r>
            <a:r>
              <a:rPr lang="zh-CN" altLang="en-US" sz="6600" dirty="0">
                <a:solidFill>
                  <a:schemeClr val="tx1"/>
                </a:solidFill>
                <a:latin typeface="+mn-ea"/>
                <a:ea typeface="+mn-ea"/>
              </a:rPr>
              <a:t>（加考）</a:t>
            </a:r>
            <a:br>
              <a:rPr lang="en-US" altLang="zh-CN" sz="6600" dirty="0">
                <a:solidFill>
                  <a:schemeClr val="tx1"/>
                </a:solidFill>
                <a:latin typeface="+mn-ea"/>
                <a:ea typeface="+mn-ea"/>
              </a:rPr>
            </a:br>
            <a:r>
              <a:rPr lang="zh-CN" altLang="en-US" sz="6600" dirty="0">
                <a:solidFill>
                  <a:schemeClr val="tx1"/>
                </a:solidFill>
                <a:latin typeface="+mn-ea"/>
                <a:ea typeface="+mn-ea"/>
              </a:rPr>
              <a:t>考务工作培训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4292600"/>
            <a:ext cx="8229600" cy="1833563"/>
          </a:xfrm>
        </p:spPr>
        <p:txBody>
          <a:bodyPr/>
          <a:lstStyle/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教务部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  2023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260648"/>
            <a:ext cx="8424936" cy="6824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下发考试材料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3500"/>
              </a:lnSpc>
            </a:pPr>
            <a:r>
              <a:rPr lang="en-US" altLang="zh-CN" sz="2600" b="1" dirty="0">
                <a:sym typeface="Wingdings 2" panose="05020102010507070707"/>
              </a:rPr>
              <a:t></a:t>
            </a:r>
            <a:r>
              <a:rPr lang="en-US" altLang="zh-CN" sz="2600" b="1" dirty="0"/>
              <a:t>9:00/15:00</a:t>
            </a:r>
            <a:r>
              <a:rPr lang="zh-CN" altLang="en-US" sz="2600" b="1" dirty="0"/>
              <a:t>（</a:t>
            </a:r>
            <a:r>
              <a:rPr lang="en-US" altLang="zh-CN" sz="2600" b="1" dirty="0"/>
              <a:t>CET4/CET6</a:t>
            </a:r>
            <a:r>
              <a:rPr lang="zh-CN" altLang="en-US" sz="2600" b="1" dirty="0"/>
              <a:t>）</a:t>
            </a:r>
          </a:p>
          <a:p>
            <a:pPr>
              <a:lnSpc>
                <a:spcPts val="35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一、禁止迟到的考生进场</a:t>
            </a:r>
            <a:endParaRPr lang="en-US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35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二、试卷启封前，要先向考生展示试卷袋密封完好</a:t>
            </a:r>
            <a:r>
              <a:rPr lang="en-US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并由第一个座位和最后一个座位的考生在试卷袋上签名确认</a:t>
            </a:r>
            <a:endParaRPr lang="en-US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35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三、打开试卷袋时必须先核对试卷及答题卡份数、密封胶，如有问题第一时间通知流动监考</a:t>
            </a:r>
            <a:endParaRPr lang="en-US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35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四、发答题卡</a:t>
            </a:r>
            <a:r>
              <a:rPr lang="en-US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、答题卡</a:t>
            </a:r>
            <a:r>
              <a:rPr lang="en-US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2 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、试题册</a:t>
            </a:r>
          </a:p>
          <a:p>
            <a:pPr>
              <a:lnSpc>
                <a:spcPts val="35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五、要求考生阅读试题册正面“敬告考生”内容</a:t>
            </a:r>
          </a:p>
          <a:p>
            <a:pPr>
              <a:lnSpc>
                <a:spcPts val="35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六、要求考生检查试题册、答题卡的印刷质量</a:t>
            </a:r>
          </a:p>
          <a:p>
            <a:pPr>
              <a:lnSpc>
                <a:spcPts val="35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七、指导考生粘贴条形码及填写个人信息情况</a:t>
            </a:r>
          </a:p>
          <a:p>
            <a:pPr>
              <a:lnSpc>
                <a:spcPts val="35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提示语   非听力考试期间考生不得佩戴耳机且不得提前翻试题册，否则按违规处理。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如发现使用通讯工具作弊将予以退学处理。</a:t>
            </a:r>
          </a:p>
          <a:p>
            <a:pPr>
              <a:lnSpc>
                <a:spcPts val="35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8" name="Rectangle 2"/>
          <p:cNvSpPr>
            <a:spLocks noChangeArrowheads="1"/>
          </p:cNvSpPr>
          <p:nvPr/>
        </p:nvSpPr>
        <p:spPr bwMode="auto">
          <a:xfrm>
            <a:off x="2656871" y="278140"/>
            <a:ext cx="6264275" cy="10795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defRPr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填写（涂）答题卡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及试题册背面的准考证号和姓名栏</a:t>
            </a:r>
          </a:p>
        </p:txBody>
      </p:sp>
      <p:pic>
        <p:nvPicPr>
          <p:cNvPr id="22530" name="Picture 3" descr="C:\Users\Administrator\AppData\Roaming\Tencent\Users\2411221069\QQ\WinTemp\RichOle\1I3E@SYCU3(B~66%1$YMZK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31800"/>
            <a:ext cx="7445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Box 6"/>
          <p:cNvSpPr txBox="1">
            <a:spLocks noChangeArrowheads="1"/>
          </p:cNvSpPr>
          <p:nvPr/>
        </p:nvSpPr>
        <p:spPr bwMode="auto">
          <a:xfrm>
            <a:off x="1475656" y="556280"/>
            <a:ext cx="100841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b="1" dirty="0"/>
              <a:t> </a:t>
            </a:r>
            <a:r>
              <a:rPr lang="zh-CN" altLang="en-US" sz="2800" b="1" dirty="0">
                <a:latin typeface="华文彩云" panose="02010800040101010101" charset="-122"/>
                <a:ea typeface="华文彩云" panose="02010800040101010101" charset="-122"/>
                <a:cs typeface="华文彩云" panose="02010800040101010101" charset="-122"/>
              </a:rPr>
              <a:t>考生</a:t>
            </a:r>
          </a:p>
        </p:txBody>
      </p:sp>
      <p:pic>
        <p:nvPicPr>
          <p:cNvPr id="22533" name="Picture 2" descr="C:\Users\Administrator\AppData\Roaming\Tencent\Users\58445695\QQ\WinTemp\RichOle\T4BH3A$9{{ZMDTRRU`]TND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1628775"/>
            <a:ext cx="474027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Box 47"/>
          <p:cNvSpPr txBox="1">
            <a:spLocks noChangeArrowheads="1"/>
          </p:cNvSpPr>
          <p:nvPr/>
        </p:nvSpPr>
        <p:spPr bwMode="auto">
          <a:xfrm>
            <a:off x="4500563" y="2205038"/>
            <a:ext cx="719137" cy="276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200" b="1">
                <a:solidFill>
                  <a:srgbClr val="000514"/>
                </a:solidFill>
              </a:rPr>
              <a:t>XX</a:t>
            </a:r>
            <a:r>
              <a:rPr lang="zh-CN" altLang="en-US" sz="1200" b="1">
                <a:solidFill>
                  <a:srgbClr val="000514"/>
                </a:solidFill>
              </a:rPr>
              <a:t>大学</a:t>
            </a:r>
          </a:p>
        </p:txBody>
      </p:sp>
      <p:sp>
        <p:nvSpPr>
          <p:cNvPr id="22535" name="TextBox 48"/>
          <p:cNvSpPr txBox="1">
            <a:spLocks noChangeArrowheads="1"/>
          </p:cNvSpPr>
          <p:nvPr/>
        </p:nvSpPr>
        <p:spPr bwMode="auto">
          <a:xfrm>
            <a:off x="4572000" y="2565400"/>
            <a:ext cx="720725" cy="276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rgbClr val="000514"/>
                </a:solidFill>
              </a:rPr>
              <a:t>李月</a:t>
            </a:r>
          </a:p>
        </p:txBody>
      </p:sp>
      <p:pic>
        <p:nvPicPr>
          <p:cNvPr id="22536" name="Picture 4" descr="C:\Users\Administrator\AppData\Roaming\Tencent\Users\58445695\QQ\WinTemp\RichOle\DFVUN(`$@5_AA{(6@~EK}(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1638" y="4005263"/>
            <a:ext cx="475297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7" name="TextBox 50"/>
          <p:cNvSpPr txBox="1">
            <a:spLocks noChangeArrowheads="1"/>
          </p:cNvSpPr>
          <p:nvPr/>
        </p:nvSpPr>
        <p:spPr bwMode="auto">
          <a:xfrm>
            <a:off x="6654800" y="4624388"/>
            <a:ext cx="144463" cy="215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800" b="1">
                <a:solidFill>
                  <a:srgbClr val="000514"/>
                </a:solidFill>
              </a:rPr>
              <a:t>1</a:t>
            </a:r>
            <a:endParaRPr lang="zh-CN" altLang="en-US" sz="800" b="1">
              <a:solidFill>
                <a:srgbClr val="000514"/>
              </a:solidFill>
            </a:endParaRPr>
          </a:p>
        </p:txBody>
      </p:sp>
      <p:sp>
        <p:nvSpPr>
          <p:cNvPr id="22538" name="TextBox 55"/>
          <p:cNvSpPr txBox="1">
            <a:spLocks noChangeArrowheads="1"/>
          </p:cNvSpPr>
          <p:nvPr/>
        </p:nvSpPr>
        <p:spPr bwMode="auto">
          <a:xfrm>
            <a:off x="7313613" y="4619625"/>
            <a:ext cx="144462" cy="2143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800" b="1">
                <a:solidFill>
                  <a:srgbClr val="000514"/>
                </a:solidFill>
              </a:rPr>
              <a:t>0</a:t>
            </a:r>
            <a:endParaRPr lang="zh-CN" altLang="en-US" sz="800" b="1">
              <a:solidFill>
                <a:srgbClr val="000514"/>
              </a:solidFill>
            </a:endParaRPr>
          </a:p>
        </p:txBody>
      </p:sp>
      <p:sp>
        <p:nvSpPr>
          <p:cNvPr id="22539" name="TextBox 65"/>
          <p:cNvSpPr txBox="1">
            <a:spLocks noChangeArrowheads="1"/>
          </p:cNvSpPr>
          <p:nvPr/>
        </p:nvSpPr>
        <p:spPr bwMode="auto">
          <a:xfrm>
            <a:off x="4787900" y="4868863"/>
            <a:ext cx="720725" cy="274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200" b="1">
                <a:solidFill>
                  <a:srgbClr val="000514"/>
                </a:solidFill>
              </a:rPr>
              <a:t>XX</a:t>
            </a:r>
            <a:r>
              <a:rPr lang="zh-CN" altLang="en-US" sz="1200" b="1">
                <a:solidFill>
                  <a:srgbClr val="000514"/>
                </a:solidFill>
              </a:rPr>
              <a:t>大学</a:t>
            </a:r>
          </a:p>
        </p:txBody>
      </p:sp>
      <p:sp>
        <p:nvSpPr>
          <p:cNvPr id="22540" name="TextBox 66"/>
          <p:cNvSpPr txBox="1">
            <a:spLocks noChangeArrowheads="1"/>
          </p:cNvSpPr>
          <p:nvPr/>
        </p:nvSpPr>
        <p:spPr bwMode="auto">
          <a:xfrm>
            <a:off x="4787900" y="5445125"/>
            <a:ext cx="720725" cy="2746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rgbClr val="000514"/>
                </a:solidFill>
              </a:rPr>
              <a:t>李月</a:t>
            </a:r>
          </a:p>
        </p:txBody>
      </p:sp>
      <p:sp>
        <p:nvSpPr>
          <p:cNvPr id="22541" name="矩形 67"/>
          <p:cNvSpPr>
            <a:spLocks noChangeArrowheads="1"/>
          </p:cNvSpPr>
          <p:nvPr/>
        </p:nvSpPr>
        <p:spPr bwMode="auto">
          <a:xfrm>
            <a:off x="6710363" y="4935538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42" name="矩形 68"/>
          <p:cNvSpPr>
            <a:spLocks noChangeArrowheads="1"/>
          </p:cNvSpPr>
          <p:nvPr/>
        </p:nvSpPr>
        <p:spPr bwMode="auto">
          <a:xfrm>
            <a:off x="6845300" y="4935538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43" name="矩形 69"/>
          <p:cNvSpPr>
            <a:spLocks noChangeArrowheads="1"/>
          </p:cNvSpPr>
          <p:nvPr/>
        </p:nvSpPr>
        <p:spPr bwMode="auto">
          <a:xfrm>
            <a:off x="6980238" y="4840288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44" name="矩形 70"/>
          <p:cNvSpPr>
            <a:spLocks noChangeArrowheads="1"/>
          </p:cNvSpPr>
          <p:nvPr/>
        </p:nvSpPr>
        <p:spPr bwMode="auto">
          <a:xfrm>
            <a:off x="7113588" y="4935538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45" name="矩形 71"/>
          <p:cNvSpPr>
            <a:spLocks noChangeArrowheads="1"/>
          </p:cNvSpPr>
          <p:nvPr/>
        </p:nvSpPr>
        <p:spPr bwMode="auto">
          <a:xfrm>
            <a:off x="7254875" y="4935538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46" name="矩形 72"/>
          <p:cNvSpPr>
            <a:spLocks noChangeArrowheads="1"/>
          </p:cNvSpPr>
          <p:nvPr/>
        </p:nvSpPr>
        <p:spPr bwMode="auto">
          <a:xfrm>
            <a:off x="7381875" y="483870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47" name="矩形 73"/>
          <p:cNvSpPr>
            <a:spLocks noChangeArrowheads="1"/>
          </p:cNvSpPr>
          <p:nvPr/>
        </p:nvSpPr>
        <p:spPr bwMode="auto">
          <a:xfrm>
            <a:off x="7507288" y="4935538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48" name="矩形 74"/>
          <p:cNvSpPr>
            <a:spLocks noChangeArrowheads="1"/>
          </p:cNvSpPr>
          <p:nvPr/>
        </p:nvSpPr>
        <p:spPr bwMode="auto">
          <a:xfrm>
            <a:off x="7643813" y="5151438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49" name="矩形 75"/>
          <p:cNvSpPr>
            <a:spLocks noChangeArrowheads="1"/>
          </p:cNvSpPr>
          <p:nvPr/>
        </p:nvSpPr>
        <p:spPr bwMode="auto">
          <a:xfrm>
            <a:off x="7766050" y="5051425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50" name="矩形 76"/>
          <p:cNvSpPr>
            <a:spLocks noChangeArrowheads="1"/>
          </p:cNvSpPr>
          <p:nvPr/>
        </p:nvSpPr>
        <p:spPr bwMode="auto">
          <a:xfrm>
            <a:off x="7900988" y="5051425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51" name="矩形 77"/>
          <p:cNvSpPr>
            <a:spLocks noChangeArrowheads="1"/>
          </p:cNvSpPr>
          <p:nvPr/>
        </p:nvSpPr>
        <p:spPr bwMode="auto">
          <a:xfrm>
            <a:off x="8045450" y="4835525"/>
            <a:ext cx="109538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52" name="矩形 78"/>
          <p:cNvSpPr>
            <a:spLocks noChangeArrowheads="1"/>
          </p:cNvSpPr>
          <p:nvPr/>
        </p:nvSpPr>
        <p:spPr bwMode="auto">
          <a:xfrm>
            <a:off x="8174038" y="4935538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53" name="矩形 79"/>
          <p:cNvSpPr>
            <a:spLocks noChangeArrowheads="1"/>
          </p:cNvSpPr>
          <p:nvPr/>
        </p:nvSpPr>
        <p:spPr bwMode="auto">
          <a:xfrm>
            <a:off x="8305800" y="4829175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54" name="矩形 80"/>
          <p:cNvSpPr>
            <a:spLocks noChangeArrowheads="1"/>
          </p:cNvSpPr>
          <p:nvPr/>
        </p:nvSpPr>
        <p:spPr bwMode="auto">
          <a:xfrm>
            <a:off x="8437563" y="4829175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55" name="矩形 81"/>
          <p:cNvSpPr>
            <a:spLocks noChangeArrowheads="1"/>
          </p:cNvSpPr>
          <p:nvPr/>
        </p:nvSpPr>
        <p:spPr bwMode="auto">
          <a:xfrm>
            <a:off x="8564563" y="4935538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56" name="矩形 67"/>
          <p:cNvSpPr>
            <a:spLocks noChangeArrowheads="1"/>
          </p:cNvSpPr>
          <p:nvPr/>
        </p:nvSpPr>
        <p:spPr bwMode="auto">
          <a:xfrm>
            <a:off x="6680200" y="2565400"/>
            <a:ext cx="107950" cy="53975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57" name="矩形 68"/>
          <p:cNvSpPr>
            <a:spLocks noChangeArrowheads="1"/>
          </p:cNvSpPr>
          <p:nvPr/>
        </p:nvSpPr>
        <p:spPr bwMode="auto">
          <a:xfrm>
            <a:off x="6815138" y="256540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58" name="矩形 69"/>
          <p:cNvSpPr>
            <a:spLocks noChangeArrowheads="1"/>
          </p:cNvSpPr>
          <p:nvPr/>
        </p:nvSpPr>
        <p:spPr bwMode="auto">
          <a:xfrm>
            <a:off x="6950075" y="247015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59" name="矩形 70"/>
          <p:cNvSpPr>
            <a:spLocks noChangeArrowheads="1"/>
          </p:cNvSpPr>
          <p:nvPr/>
        </p:nvSpPr>
        <p:spPr bwMode="auto">
          <a:xfrm>
            <a:off x="7083425" y="256540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60" name="矩形 71"/>
          <p:cNvSpPr>
            <a:spLocks noChangeArrowheads="1"/>
          </p:cNvSpPr>
          <p:nvPr/>
        </p:nvSpPr>
        <p:spPr bwMode="auto">
          <a:xfrm>
            <a:off x="7224713" y="256540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61" name="矩形 72"/>
          <p:cNvSpPr>
            <a:spLocks noChangeArrowheads="1"/>
          </p:cNvSpPr>
          <p:nvPr/>
        </p:nvSpPr>
        <p:spPr bwMode="auto">
          <a:xfrm>
            <a:off x="7351713" y="2468563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62" name="矩形 73"/>
          <p:cNvSpPr>
            <a:spLocks noChangeArrowheads="1"/>
          </p:cNvSpPr>
          <p:nvPr/>
        </p:nvSpPr>
        <p:spPr bwMode="auto">
          <a:xfrm>
            <a:off x="7477125" y="256540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63" name="矩形 74"/>
          <p:cNvSpPr>
            <a:spLocks noChangeArrowheads="1"/>
          </p:cNvSpPr>
          <p:nvPr/>
        </p:nvSpPr>
        <p:spPr bwMode="auto">
          <a:xfrm>
            <a:off x="7613650" y="278130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64" name="矩形 75"/>
          <p:cNvSpPr>
            <a:spLocks noChangeArrowheads="1"/>
          </p:cNvSpPr>
          <p:nvPr/>
        </p:nvSpPr>
        <p:spPr bwMode="auto">
          <a:xfrm>
            <a:off x="7740650" y="265430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65" name="矩形 76"/>
          <p:cNvSpPr>
            <a:spLocks noChangeArrowheads="1"/>
          </p:cNvSpPr>
          <p:nvPr/>
        </p:nvSpPr>
        <p:spPr bwMode="auto">
          <a:xfrm>
            <a:off x="7875588" y="265430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66" name="矩形 77"/>
          <p:cNvSpPr>
            <a:spLocks noChangeArrowheads="1"/>
          </p:cNvSpPr>
          <p:nvPr/>
        </p:nvSpPr>
        <p:spPr bwMode="auto">
          <a:xfrm>
            <a:off x="8015288" y="2465388"/>
            <a:ext cx="109537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67" name="矩形 78"/>
          <p:cNvSpPr>
            <a:spLocks noChangeArrowheads="1"/>
          </p:cNvSpPr>
          <p:nvPr/>
        </p:nvSpPr>
        <p:spPr bwMode="auto">
          <a:xfrm>
            <a:off x="8143875" y="256540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68" name="矩形 79"/>
          <p:cNvSpPr>
            <a:spLocks noChangeArrowheads="1"/>
          </p:cNvSpPr>
          <p:nvPr/>
        </p:nvSpPr>
        <p:spPr bwMode="auto">
          <a:xfrm>
            <a:off x="8275638" y="2459038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69" name="矩形 80"/>
          <p:cNvSpPr>
            <a:spLocks noChangeArrowheads="1"/>
          </p:cNvSpPr>
          <p:nvPr/>
        </p:nvSpPr>
        <p:spPr bwMode="auto">
          <a:xfrm>
            <a:off x="8407400" y="2459038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70" name="矩形 81"/>
          <p:cNvSpPr>
            <a:spLocks noChangeArrowheads="1"/>
          </p:cNvSpPr>
          <p:nvPr/>
        </p:nvSpPr>
        <p:spPr bwMode="auto">
          <a:xfrm>
            <a:off x="8534400" y="256540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pic>
        <p:nvPicPr>
          <p:cNvPr id="22571" name="图片 72" descr="试题册背面_201312_培训_人名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1700213"/>
            <a:ext cx="371475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72" name="Text Box 75"/>
          <p:cNvSpPr txBox="1">
            <a:spLocks noChangeArrowheads="1"/>
          </p:cNvSpPr>
          <p:nvPr/>
        </p:nvSpPr>
        <p:spPr bwMode="auto">
          <a:xfrm>
            <a:off x="6661150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73" name="Text Box 76"/>
          <p:cNvSpPr txBox="1">
            <a:spLocks noChangeArrowheads="1"/>
          </p:cNvSpPr>
          <p:nvPr/>
        </p:nvSpPr>
        <p:spPr bwMode="auto">
          <a:xfrm>
            <a:off x="6804025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74" name="Text Box 77"/>
          <p:cNvSpPr txBox="1">
            <a:spLocks noChangeArrowheads="1"/>
          </p:cNvSpPr>
          <p:nvPr/>
        </p:nvSpPr>
        <p:spPr bwMode="auto">
          <a:xfrm>
            <a:off x="7019925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75" name="Text Box 78"/>
          <p:cNvSpPr txBox="1">
            <a:spLocks noChangeArrowheads="1"/>
          </p:cNvSpPr>
          <p:nvPr/>
        </p:nvSpPr>
        <p:spPr bwMode="auto">
          <a:xfrm>
            <a:off x="7164388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76" name="Text Box 79"/>
          <p:cNvSpPr txBox="1">
            <a:spLocks noChangeArrowheads="1"/>
          </p:cNvSpPr>
          <p:nvPr/>
        </p:nvSpPr>
        <p:spPr bwMode="auto">
          <a:xfrm>
            <a:off x="7451725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77" name="Text Box 80"/>
          <p:cNvSpPr txBox="1">
            <a:spLocks noChangeArrowheads="1"/>
          </p:cNvSpPr>
          <p:nvPr/>
        </p:nvSpPr>
        <p:spPr bwMode="auto">
          <a:xfrm>
            <a:off x="8101013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78" name="Text Box 81"/>
          <p:cNvSpPr txBox="1">
            <a:spLocks noChangeArrowheads="1"/>
          </p:cNvSpPr>
          <p:nvPr/>
        </p:nvSpPr>
        <p:spPr bwMode="auto">
          <a:xfrm>
            <a:off x="8532813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79" name="Text Box 82"/>
          <p:cNvSpPr txBox="1">
            <a:spLocks noChangeArrowheads="1"/>
          </p:cNvSpPr>
          <p:nvPr/>
        </p:nvSpPr>
        <p:spPr bwMode="auto">
          <a:xfrm>
            <a:off x="8388350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2580" name="Text Box 83"/>
          <p:cNvSpPr txBox="1">
            <a:spLocks noChangeArrowheads="1"/>
          </p:cNvSpPr>
          <p:nvPr/>
        </p:nvSpPr>
        <p:spPr bwMode="auto">
          <a:xfrm>
            <a:off x="6588125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81" name="Text Box 84"/>
          <p:cNvSpPr txBox="1">
            <a:spLocks noChangeArrowheads="1"/>
          </p:cNvSpPr>
          <p:nvPr/>
        </p:nvSpPr>
        <p:spPr bwMode="auto">
          <a:xfrm>
            <a:off x="6732588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82" name="Text Box 85"/>
          <p:cNvSpPr txBox="1">
            <a:spLocks noChangeArrowheads="1"/>
          </p:cNvSpPr>
          <p:nvPr/>
        </p:nvSpPr>
        <p:spPr bwMode="auto">
          <a:xfrm>
            <a:off x="7019925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83" name="Text Box 86"/>
          <p:cNvSpPr txBox="1">
            <a:spLocks noChangeArrowheads="1"/>
          </p:cNvSpPr>
          <p:nvPr/>
        </p:nvSpPr>
        <p:spPr bwMode="auto">
          <a:xfrm>
            <a:off x="7164388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84" name="Text Box 87"/>
          <p:cNvSpPr txBox="1">
            <a:spLocks noChangeArrowheads="1"/>
          </p:cNvSpPr>
          <p:nvPr/>
        </p:nvSpPr>
        <p:spPr bwMode="auto">
          <a:xfrm>
            <a:off x="7380288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85" name="Text Box 88"/>
          <p:cNvSpPr txBox="1">
            <a:spLocks noChangeArrowheads="1"/>
          </p:cNvSpPr>
          <p:nvPr/>
        </p:nvSpPr>
        <p:spPr bwMode="auto">
          <a:xfrm>
            <a:off x="8027988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86" name="Text Box 89"/>
          <p:cNvSpPr txBox="1">
            <a:spLocks noChangeArrowheads="1"/>
          </p:cNvSpPr>
          <p:nvPr/>
        </p:nvSpPr>
        <p:spPr bwMode="auto">
          <a:xfrm>
            <a:off x="8459788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87" name="Text Box 90"/>
          <p:cNvSpPr txBox="1">
            <a:spLocks noChangeArrowheads="1"/>
          </p:cNvSpPr>
          <p:nvPr/>
        </p:nvSpPr>
        <p:spPr bwMode="auto">
          <a:xfrm>
            <a:off x="8243888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2588" name="Text Box 91"/>
          <p:cNvSpPr txBox="1">
            <a:spLocks noChangeArrowheads="1"/>
          </p:cNvSpPr>
          <p:nvPr/>
        </p:nvSpPr>
        <p:spPr bwMode="auto">
          <a:xfrm>
            <a:off x="7308850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2589" name="Text Box 92"/>
          <p:cNvSpPr txBox="1">
            <a:spLocks noChangeArrowheads="1"/>
          </p:cNvSpPr>
          <p:nvPr/>
        </p:nvSpPr>
        <p:spPr bwMode="auto">
          <a:xfrm>
            <a:off x="7956550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2590" name="Text Box 93"/>
          <p:cNvSpPr txBox="1">
            <a:spLocks noChangeArrowheads="1"/>
          </p:cNvSpPr>
          <p:nvPr/>
        </p:nvSpPr>
        <p:spPr bwMode="auto">
          <a:xfrm>
            <a:off x="6877050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2591" name="Text Box 94"/>
          <p:cNvSpPr txBox="1">
            <a:spLocks noChangeArrowheads="1"/>
          </p:cNvSpPr>
          <p:nvPr/>
        </p:nvSpPr>
        <p:spPr bwMode="auto">
          <a:xfrm>
            <a:off x="8172450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2592" name="Text Box 95"/>
          <p:cNvSpPr txBox="1">
            <a:spLocks noChangeArrowheads="1"/>
          </p:cNvSpPr>
          <p:nvPr/>
        </p:nvSpPr>
        <p:spPr bwMode="auto">
          <a:xfrm>
            <a:off x="7308850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2593" name="Text Box 96"/>
          <p:cNvSpPr txBox="1">
            <a:spLocks noChangeArrowheads="1"/>
          </p:cNvSpPr>
          <p:nvPr/>
        </p:nvSpPr>
        <p:spPr bwMode="auto">
          <a:xfrm>
            <a:off x="6877050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2594" name="Text Box 97"/>
          <p:cNvSpPr txBox="1">
            <a:spLocks noChangeArrowheads="1"/>
          </p:cNvSpPr>
          <p:nvPr/>
        </p:nvSpPr>
        <p:spPr bwMode="auto">
          <a:xfrm>
            <a:off x="8316913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2595" name="Text Box 98"/>
          <p:cNvSpPr txBox="1">
            <a:spLocks noChangeArrowheads="1"/>
          </p:cNvSpPr>
          <p:nvPr/>
        </p:nvSpPr>
        <p:spPr bwMode="auto">
          <a:xfrm>
            <a:off x="7667625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2</a:t>
            </a:r>
          </a:p>
        </p:txBody>
      </p:sp>
      <p:sp>
        <p:nvSpPr>
          <p:cNvPr id="22596" name="Text Box 99"/>
          <p:cNvSpPr txBox="1">
            <a:spLocks noChangeArrowheads="1"/>
          </p:cNvSpPr>
          <p:nvPr/>
        </p:nvSpPr>
        <p:spPr bwMode="auto">
          <a:xfrm>
            <a:off x="7812088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2</a:t>
            </a:r>
          </a:p>
        </p:txBody>
      </p:sp>
      <p:sp>
        <p:nvSpPr>
          <p:cNvPr id="22597" name="Text Box 100"/>
          <p:cNvSpPr txBox="1">
            <a:spLocks noChangeArrowheads="1"/>
          </p:cNvSpPr>
          <p:nvPr/>
        </p:nvSpPr>
        <p:spPr bwMode="auto">
          <a:xfrm>
            <a:off x="7956550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2598" name="Text Box 101"/>
          <p:cNvSpPr txBox="1">
            <a:spLocks noChangeArrowheads="1"/>
          </p:cNvSpPr>
          <p:nvPr/>
        </p:nvSpPr>
        <p:spPr bwMode="auto">
          <a:xfrm>
            <a:off x="7812088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2</a:t>
            </a:r>
          </a:p>
        </p:txBody>
      </p:sp>
      <p:sp>
        <p:nvSpPr>
          <p:cNvPr id="22599" name="Text Box 102"/>
          <p:cNvSpPr txBox="1">
            <a:spLocks noChangeArrowheads="1"/>
          </p:cNvSpPr>
          <p:nvPr/>
        </p:nvSpPr>
        <p:spPr bwMode="auto">
          <a:xfrm>
            <a:off x="7667625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2</a:t>
            </a:r>
          </a:p>
        </p:txBody>
      </p:sp>
      <p:sp>
        <p:nvSpPr>
          <p:cNvPr id="22600" name="Text Box 103"/>
          <p:cNvSpPr txBox="1">
            <a:spLocks noChangeArrowheads="1"/>
          </p:cNvSpPr>
          <p:nvPr/>
        </p:nvSpPr>
        <p:spPr bwMode="auto">
          <a:xfrm>
            <a:off x="7524750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3</a:t>
            </a:r>
          </a:p>
        </p:txBody>
      </p:sp>
      <p:sp>
        <p:nvSpPr>
          <p:cNvPr id="22601" name="Text Box 104"/>
          <p:cNvSpPr txBox="1">
            <a:spLocks noChangeArrowheads="1"/>
          </p:cNvSpPr>
          <p:nvPr/>
        </p:nvSpPr>
        <p:spPr bwMode="auto">
          <a:xfrm>
            <a:off x="7524750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3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3" descr="C:\Users\Administrator\AppData\Roaming\Tencent\Users\2411221069\QQ\WinTemp\RichOle\1I3E@SYCU3(B~66%1$YMZK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3381" y="413234"/>
            <a:ext cx="7445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extBox 6"/>
          <p:cNvSpPr txBox="1">
            <a:spLocks noChangeArrowheads="1"/>
          </p:cNvSpPr>
          <p:nvPr/>
        </p:nvSpPr>
        <p:spPr bwMode="auto">
          <a:xfrm>
            <a:off x="1397012" y="569374"/>
            <a:ext cx="101474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FF00"/>
                </a:solidFill>
              </a:rPr>
              <a:t> </a:t>
            </a:r>
            <a:r>
              <a:rPr lang="zh-CN" altLang="en-US" sz="2800" b="1" dirty="0">
                <a:latin typeface="华文彩云" panose="02010800040101010101" charset="-122"/>
                <a:ea typeface="华文彩云" panose="02010800040101010101" charset="-122"/>
                <a:cs typeface="华文彩云" panose="02010800040101010101" charset="-122"/>
              </a:rPr>
              <a:t>考生</a:t>
            </a:r>
          </a:p>
        </p:txBody>
      </p:sp>
      <p:pic>
        <p:nvPicPr>
          <p:cNvPr id="23556" name="Picture 2" descr="C:\Users\Administrator\AppData\Roaming\Tencent\Users\58445695\QQ\WinTemp\RichOle\T4BH3A$9{{ZMDTRRU`]TND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3068638"/>
            <a:ext cx="474027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Box 47"/>
          <p:cNvSpPr txBox="1">
            <a:spLocks noChangeArrowheads="1"/>
          </p:cNvSpPr>
          <p:nvPr/>
        </p:nvSpPr>
        <p:spPr bwMode="auto">
          <a:xfrm>
            <a:off x="4427538" y="3644900"/>
            <a:ext cx="720725" cy="2746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200" b="1">
                <a:solidFill>
                  <a:srgbClr val="000514"/>
                </a:solidFill>
              </a:rPr>
              <a:t>XX</a:t>
            </a:r>
            <a:r>
              <a:rPr lang="zh-CN" altLang="en-US" sz="1200" b="1">
                <a:solidFill>
                  <a:srgbClr val="000514"/>
                </a:solidFill>
              </a:rPr>
              <a:t>大学</a:t>
            </a:r>
          </a:p>
        </p:txBody>
      </p:sp>
      <p:sp>
        <p:nvSpPr>
          <p:cNvPr id="23558" name="TextBox 48"/>
          <p:cNvSpPr txBox="1">
            <a:spLocks noChangeArrowheads="1"/>
          </p:cNvSpPr>
          <p:nvPr/>
        </p:nvSpPr>
        <p:spPr bwMode="auto">
          <a:xfrm>
            <a:off x="4500563" y="4005263"/>
            <a:ext cx="719137" cy="276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rgbClr val="000514"/>
                </a:solidFill>
              </a:rPr>
              <a:t>李月</a:t>
            </a:r>
          </a:p>
        </p:txBody>
      </p:sp>
      <p:pic>
        <p:nvPicPr>
          <p:cNvPr id="17431" name="Picture 1" descr="C:\Users\Administrator\AppData\Roaming\Tencent\Users\58445695\QQ\WinTemp\RichOle\J1VBFOKA@D3$1]SA{[7`7IQ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0200" y="1557338"/>
            <a:ext cx="136207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2" name="TextBox 84"/>
          <p:cNvSpPr txBox="1">
            <a:spLocks noChangeArrowheads="1"/>
          </p:cNvSpPr>
          <p:nvPr/>
        </p:nvSpPr>
        <p:spPr bwMode="auto">
          <a:xfrm>
            <a:off x="4427538" y="5300663"/>
            <a:ext cx="4321175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完成后将试题册背面向上放回桌子左上角，不得提前翻阅</a:t>
            </a: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!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3561" name="图片 26" descr="试题册背面_201312_培训_人名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1700213"/>
            <a:ext cx="383857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4" name="线形标注 2 14"/>
          <p:cNvSpPr/>
          <p:nvPr/>
        </p:nvSpPr>
        <p:spPr bwMode="auto">
          <a:xfrm>
            <a:off x="2843213" y="4797425"/>
            <a:ext cx="1009650" cy="863600"/>
          </a:xfrm>
          <a:prstGeom prst="borderCallout2">
            <a:avLst>
              <a:gd name="adj1" fmla="val 50495"/>
              <a:gd name="adj2" fmla="val 99565"/>
              <a:gd name="adj3" fmla="val 50495"/>
              <a:gd name="adj4" fmla="val 136463"/>
              <a:gd name="adj5" fmla="val -20486"/>
              <a:gd name="adj6" fmla="val 288273"/>
            </a:avLst>
          </a:prstGeom>
          <a:noFill/>
          <a:ln w="53975">
            <a:solidFill>
              <a:srgbClr val="FF7C80"/>
            </a:solidFill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63" name="矩形 67"/>
          <p:cNvSpPr>
            <a:spLocks noChangeArrowheads="1"/>
          </p:cNvSpPr>
          <p:nvPr/>
        </p:nvSpPr>
        <p:spPr bwMode="auto">
          <a:xfrm>
            <a:off x="6616700" y="4005263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64" name="矩形 68"/>
          <p:cNvSpPr>
            <a:spLocks noChangeArrowheads="1"/>
          </p:cNvSpPr>
          <p:nvPr/>
        </p:nvSpPr>
        <p:spPr bwMode="auto">
          <a:xfrm>
            <a:off x="6751638" y="4005263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65" name="矩形 69"/>
          <p:cNvSpPr>
            <a:spLocks noChangeArrowheads="1"/>
          </p:cNvSpPr>
          <p:nvPr/>
        </p:nvSpPr>
        <p:spPr bwMode="auto">
          <a:xfrm>
            <a:off x="6886575" y="3910013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66" name="矩形 70"/>
          <p:cNvSpPr>
            <a:spLocks noChangeArrowheads="1"/>
          </p:cNvSpPr>
          <p:nvPr/>
        </p:nvSpPr>
        <p:spPr bwMode="auto">
          <a:xfrm>
            <a:off x="7019925" y="4005263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67" name="矩形 71"/>
          <p:cNvSpPr>
            <a:spLocks noChangeArrowheads="1"/>
          </p:cNvSpPr>
          <p:nvPr/>
        </p:nvSpPr>
        <p:spPr bwMode="auto">
          <a:xfrm>
            <a:off x="7161213" y="4005263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68" name="矩形 72"/>
          <p:cNvSpPr>
            <a:spLocks noChangeArrowheads="1"/>
          </p:cNvSpPr>
          <p:nvPr/>
        </p:nvSpPr>
        <p:spPr bwMode="auto">
          <a:xfrm>
            <a:off x="7288213" y="3908425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69" name="矩形 73"/>
          <p:cNvSpPr>
            <a:spLocks noChangeArrowheads="1"/>
          </p:cNvSpPr>
          <p:nvPr/>
        </p:nvSpPr>
        <p:spPr bwMode="auto">
          <a:xfrm>
            <a:off x="7413625" y="4005263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70" name="矩形 74"/>
          <p:cNvSpPr>
            <a:spLocks noChangeArrowheads="1"/>
          </p:cNvSpPr>
          <p:nvPr/>
        </p:nvSpPr>
        <p:spPr bwMode="auto">
          <a:xfrm>
            <a:off x="7550150" y="4221163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71" name="矩形 75"/>
          <p:cNvSpPr>
            <a:spLocks noChangeArrowheads="1"/>
          </p:cNvSpPr>
          <p:nvPr/>
        </p:nvSpPr>
        <p:spPr bwMode="auto">
          <a:xfrm>
            <a:off x="7672388" y="412115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72" name="矩形 76"/>
          <p:cNvSpPr>
            <a:spLocks noChangeArrowheads="1"/>
          </p:cNvSpPr>
          <p:nvPr/>
        </p:nvSpPr>
        <p:spPr bwMode="auto">
          <a:xfrm>
            <a:off x="7807325" y="412115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73" name="矩形 77"/>
          <p:cNvSpPr>
            <a:spLocks noChangeArrowheads="1"/>
          </p:cNvSpPr>
          <p:nvPr/>
        </p:nvSpPr>
        <p:spPr bwMode="auto">
          <a:xfrm>
            <a:off x="7951788" y="3905250"/>
            <a:ext cx="109537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74" name="矩形 78"/>
          <p:cNvSpPr>
            <a:spLocks noChangeArrowheads="1"/>
          </p:cNvSpPr>
          <p:nvPr/>
        </p:nvSpPr>
        <p:spPr bwMode="auto">
          <a:xfrm>
            <a:off x="8080375" y="4005263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75" name="矩形 79"/>
          <p:cNvSpPr>
            <a:spLocks noChangeArrowheads="1"/>
          </p:cNvSpPr>
          <p:nvPr/>
        </p:nvSpPr>
        <p:spPr bwMode="auto">
          <a:xfrm>
            <a:off x="8212138" y="389890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76" name="矩形 80"/>
          <p:cNvSpPr>
            <a:spLocks noChangeArrowheads="1"/>
          </p:cNvSpPr>
          <p:nvPr/>
        </p:nvSpPr>
        <p:spPr bwMode="auto">
          <a:xfrm>
            <a:off x="8343900" y="389890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77" name="矩形 81"/>
          <p:cNvSpPr>
            <a:spLocks noChangeArrowheads="1"/>
          </p:cNvSpPr>
          <p:nvPr/>
        </p:nvSpPr>
        <p:spPr bwMode="auto">
          <a:xfrm>
            <a:off x="8470900" y="4005263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78" name="Text Box 45"/>
          <p:cNvSpPr txBox="1">
            <a:spLocks noChangeArrowheads="1"/>
          </p:cNvSpPr>
          <p:nvPr/>
        </p:nvSpPr>
        <p:spPr bwMode="auto">
          <a:xfrm>
            <a:off x="6516688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3579" name="Text Box 46"/>
          <p:cNvSpPr txBox="1">
            <a:spLocks noChangeArrowheads="1"/>
          </p:cNvSpPr>
          <p:nvPr/>
        </p:nvSpPr>
        <p:spPr bwMode="auto">
          <a:xfrm>
            <a:off x="6659563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3580" name="Text Box 47"/>
          <p:cNvSpPr txBox="1">
            <a:spLocks noChangeArrowheads="1"/>
          </p:cNvSpPr>
          <p:nvPr/>
        </p:nvSpPr>
        <p:spPr bwMode="auto">
          <a:xfrm>
            <a:off x="6948488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3581" name="Text Box 48"/>
          <p:cNvSpPr txBox="1">
            <a:spLocks noChangeArrowheads="1"/>
          </p:cNvSpPr>
          <p:nvPr/>
        </p:nvSpPr>
        <p:spPr bwMode="auto">
          <a:xfrm>
            <a:off x="7092950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3582" name="Text Box 49"/>
          <p:cNvSpPr txBox="1">
            <a:spLocks noChangeArrowheads="1"/>
          </p:cNvSpPr>
          <p:nvPr/>
        </p:nvSpPr>
        <p:spPr bwMode="auto">
          <a:xfrm>
            <a:off x="7308850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3583" name="Text Box 50"/>
          <p:cNvSpPr txBox="1">
            <a:spLocks noChangeArrowheads="1"/>
          </p:cNvSpPr>
          <p:nvPr/>
        </p:nvSpPr>
        <p:spPr bwMode="auto">
          <a:xfrm>
            <a:off x="8027988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3584" name="Text Box 51"/>
          <p:cNvSpPr txBox="1">
            <a:spLocks noChangeArrowheads="1"/>
          </p:cNvSpPr>
          <p:nvPr/>
        </p:nvSpPr>
        <p:spPr bwMode="auto">
          <a:xfrm>
            <a:off x="8388350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3585" name="Text Box 52"/>
          <p:cNvSpPr txBox="1">
            <a:spLocks noChangeArrowheads="1"/>
          </p:cNvSpPr>
          <p:nvPr/>
        </p:nvSpPr>
        <p:spPr bwMode="auto">
          <a:xfrm>
            <a:off x="6804025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3586" name="Text Box 53"/>
          <p:cNvSpPr txBox="1">
            <a:spLocks noChangeArrowheads="1"/>
          </p:cNvSpPr>
          <p:nvPr/>
        </p:nvSpPr>
        <p:spPr bwMode="auto">
          <a:xfrm>
            <a:off x="7235825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3587" name="Text Box 54"/>
          <p:cNvSpPr txBox="1">
            <a:spLocks noChangeArrowheads="1"/>
          </p:cNvSpPr>
          <p:nvPr/>
        </p:nvSpPr>
        <p:spPr bwMode="auto">
          <a:xfrm>
            <a:off x="7885113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3588" name="Text Box 55"/>
          <p:cNvSpPr txBox="1">
            <a:spLocks noChangeArrowheads="1"/>
          </p:cNvSpPr>
          <p:nvPr/>
        </p:nvSpPr>
        <p:spPr bwMode="auto">
          <a:xfrm>
            <a:off x="8172450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3589" name="Text Box 56"/>
          <p:cNvSpPr txBox="1">
            <a:spLocks noChangeArrowheads="1"/>
          </p:cNvSpPr>
          <p:nvPr/>
        </p:nvSpPr>
        <p:spPr bwMode="auto">
          <a:xfrm>
            <a:off x="8316913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3590" name="Text Box 57"/>
          <p:cNvSpPr txBox="1">
            <a:spLocks noChangeArrowheads="1"/>
          </p:cNvSpPr>
          <p:nvPr/>
        </p:nvSpPr>
        <p:spPr bwMode="auto">
          <a:xfrm>
            <a:off x="7596188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2</a:t>
            </a:r>
          </a:p>
        </p:txBody>
      </p:sp>
      <p:sp>
        <p:nvSpPr>
          <p:cNvPr id="23591" name="Text Box 58"/>
          <p:cNvSpPr txBox="1">
            <a:spLocks noChangeArrowheads="1"/>
          </p:cNvSpPr>
          <p:nvPr/>
        </p:nvSpPr>
        <p:spPr bwMode="auto">
          <a:xfrm>
            <a:off x="7740650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2</a:t>
            </a:r>
          </a:p>
        </p:txBody>
      </p:sp>
      <p:sp>
        <p:nvSpPr>
          <p:cNvPr id="23592" name="Text Box 59"/>
          <p:cNvSpPr txBox="1">
            <a:spLocks noChangeArrowheads="1"/>
          </p:cNvSpPr>
          <p:nvPr/>
        </p:nvSpPr>
        <p:spPr bwMode="auto">
          <a:xfrm>
            <a:off x="7451725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3</a:t>
            </a:r>
          </a:p>
        </p:txBody>
      </p:sp>
      <p:sp>
        <p:nvSpPr>
          <p:cNvPr id="43" name="Rectangle 2"/>
          <p:cNvSpPr>
            <a:spLocks noChangeArrowheads="1"/>
          </p:cNvSpPr>
          <p:nvPr/>
        </p:nvSpPr>
        <p:spPr bwMode="auto">
          <a:xfrm>
            <a:off x="2531697" y="268179"/>
            <a:ext cx="6001115" cy="1101834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defRPr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将试题册背面条形码粘贴条粘贴至答题卡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条形码粘贴框内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32" grpId="0"/>
      <p:bldP spid="1743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日期占位符 3">
            <a:extLst>
              <a:ext uri="{FF2B5EF4-FFF2-40B4-BE49-F238E27FC236}">
                <a16:creationId xmlns:a16="http://schemas.microsoft.com/office/drawing/2014/main" id="{F270BAC0-3792-4A14-96EB-7026383FC01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F232D0AE-2C53-4D53-88BC-74E8E6A96021}" type="datetime1">
              <a:rPr lang="en-US" altLang="zh-CN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3/7/2023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5843" name="灯片编号占位符 5">
            <a:extLst>
              <a:ext uri="{FF2B5EF4-FFF2-40B4-BE49-F238E27FC236}">
                <a16:creationId xmlns:a16="http://schemas.microsoft.com/office/drawing/2014/main" id="{D15279CC-C78B-4F13-839D-16B6125AC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2BE98BA1-9A4B-4174-AB47-4291D3DBE419}" type="slidenum">
              <a:rPr lang="zh-CN" altLang="en-US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13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53250" name="Rectangle 2">
            <a:extLst>
              <a:ext uri="{FF2B5EF4-FFF2-40B4-BE49-F238E27FC236}">
                <a16:creationId xmlns:a16="http://schemas.microsoft.com/office/drawing/2014/main" id="{8D809C50-28B1-4BB7-9DDE-C314736F94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7793037" cy="839788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49" charset="-122"/>
              </a:rPr>
              <a:t>拆卷、封卷示范</a:t>
            </a:r>
          </a:p>
        </p:txBody>
      </p:sp>
      <p:sp>
        <p:nvSpPr>
          <p:cNvPr id="35845" name="Rectangle 3">
            <a:extLst>
              <a:ext uri="{FF2B5EF4-FFF2-40B4-BE49-F238E27FC236}">
                <a16:creationId xmlns:a16="http://schemas.microsoft.com/office/drawing/2014/main" id="{7A7B013F-AC88-4D8D-83A4-CB8A4560F7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pic>
        <p:nvPicPr>
          <p:cNvPr id="53252" name="Picture 4" descr="1">
            <a:extLst>
              <a:ext uri="{FF2B5EF4-FFF2-40B4-BE49-F238E27FC236}">
                <a16:creationId xmlns:a16="http://schemas.microsoft.com/office/drawing/2014/main" id="{6EB2FC31-489E-47A9-8613-A9EBA9AF5C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日期占位符 3">
            <a:extLst>
              <a:ext uri="{FF2B5EF4-FFF2-40B4-BE49-F238E27FC236}">
                <a16:creationId xmlns:a16="http://schemas.microsoft.com/office/drawing/2014/main" id="{85C7C4DE-CB41-43C7-9B96-3546ACF3A98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9294AD9E-C5C5-467D-8DF7-FA26573BB9B0}" type="datetime1">
              <a:rPr lang="en-US" altLang="zh-CN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3/7/2023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6867" name="灯片编号占位符 5">
            <a:extLst>
              <a:ext uri="{FF2B5EF4-FFF2-40B4-BE49-F238E27FC236}">
                <a16:creationId xmlns:a16="http://schemas.microsoft.com/office/drawing/2014/main" id="{044E0BCC-92E7-4481-89FF-FB80CD352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9EA4A0A1-386F-4A60-B163-46B0931CA4A4}" type="slidenum">
              <a:rPr lang="zh-CN" altLang="en-US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14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6868" name="Rectangle 2">
            <a:extLst>
              <a:ext uri="{FF2B5EF4-FFF2-40B4-BE49-F238E27FC236}">
                <a16:creationId xmlns:a16="http://schemas.microsoft.com/office/drawing/2014/main" id="{0CF3F378-98CA-43FC-B4BB-6B7A6A2A82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36869" name="Rectangle 3">
            <a:extLst>
              <a:ext uri="{FF2B5EF4-FFF2-40B4-BE49-F238E27FC236}">
                <a16:creationId xmlns:a16="http://schemas.microsoft.com/office/drawing/2014/main" id="{0E5E63A6-C71F-4289-9287-657F802FD5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pic>
        <p:nvPicPr>
          <p:cNvPr id="36870" name="Picture 4" descr="2">
            <a:extLst>
              <a:ext uri="{FF2B5EF4-FFF2-40B4-BE49-F238E27FC236}">
                <a16:creationId xmlns:a16="http://schemas.microsoft.com/office/drawing/2014/main" id="{4AB1482E-E9D8-48FB-B361-487162A79B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0" y="-2286000"/>
            <a:ext cx="15240000" cy="11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日期占位符 3">
            <a:extLst>
              <a:ext uri="{FF2B5EF4-FFF2-40B4-BE49-F238E27FC236}">
                <a16:creationId xmlns:a16="http://schemas.microsoft.com/office/drawing/2014/main" id="{071E94CD-CEC9-4349-9588-0F780F60FF8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14FFD6D3-19FF-4202-A649-06F35BD560C5}" type="datetime1">
              <a:rPr lang="en-US" altLang="zh-CN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3/7/2023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7891" name="灯片编号占位符 5">
            <a:extLst>
              <a:ext uri="{FF2B5EF4-FFF2-40B4-BE49-F238E27FC236}">
                <a16:creationId xmlns:a16="http://schemas.microsoft.com/office/drawing/2014/main" id="{D5EA6122-0747-4C52-BF3D-D2AF2916D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766E84E5-76F1-4B22-9C44-720D9E028DFF}" type="slidenum">
              <a:rPr lang="zh-CN" altLang="en-US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15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7892" name="Rectangle 2">
            <a:extLst>
              <a:ext uri="{FF2B5EF4-FFF2-40B4-BE49-F238E27FC236}">
                <a16:creationId xmlns:a16="http://schemas.microsoft.com/office/drawing/2014/main" id="{31783249-DA23-430D-8DF8-E96B1F7EE5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37893" name="Rectangle 3">
            <a:extLst>
              <a:ext uri="{FF2B5EF4-FFF2-40B4-BE49-F238E27FC236}">
                <a16:creationId xmlns:a16="http://schemas.microsoft.com/office/drawing/2014/main" id="{305B01F8-D856-44E0-81A8-AA388561E1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pic>
        <p:nvPicPr>
          <p:cNvPr id="37894" name="Picture 4" descr="3">
            <a:extLst>
              <a:ext uri="{FF2B5EF4-FFF2-40B4-BE49-F238E27FC236}">
                <a16:creationId xmlns:a16="http://schemas.microsoft.com/office/drawing/2014/main" id="{998EA6C9-8A0F-4DB6-B0D7-8E5FEFB03F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0" y="-2286000"/>
            <a:ext cx="15240000" cy="11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日期占位符 3">
            <a:extLst>
              <a:ext uri="{FF2B5EF4-FFF2-40B4-BE49-F238E27FC236}">
                <a16:creationId xmlns:a16="http://schemas.microsoft.com/office/drawing/2014/main" id="{6449FCC7-465E-458B-9E5B-DAA1D3F6B2E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9FFE8719-899E-42C3-A141-3522AA297BC1}" type="datetime1">
              <a:rPr lang="en-US" altLang="zh-CN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3/7/2023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8915" name="灯片编号占位符 5">
            <a:extLst>
              <a:ext uri="{FF2B5EF4-FFF2-40B4-BE49-F238E27FC236}">
                <a16:creationId xmlns:a16="http://schemas.microsoft.com/office/drawing/2014/main" id="{36180237-E17F-4DBD-9FB5-B805D3061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FBE90A3D-9CCE-434A-A349-A2D896599545}" type="slidenum">
              <a:rPr lang="zh-CN" altLang="en-US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16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8916" name="Rectangle 2">
            <a:extLst>
              <a:ext uri="{FF2B5EF4-FFF2-40B4-BE49-F238E27FC236}">
                <a16:creationId xmlns:a16="http://schemas.microsoft.com/office/drawing/2014/main" id="{6E0328FE-2A8E-4104-8574-EE0E044617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38917" name="Rectangle 3">
            <a:extLst>
              <a:ext uri="{FF2B5EF4-FFF2-40B4-BE49-F238E27FC236}">
                <a16:creationId xmlns:a16="http://schemas.microsoft.com/office/drawing/2014/main" id="{55F61B50-7153-41D0-898A-577750C066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pic>
        <p:nvPicPr>
          <p:cNvPr id="38918" name="Picture 4" descr="4">
            <a:extLst>
              <a:ext uri="{FF2B5EF4-FFF2-40B4-BE49-F238E27FC236}">
                <a16:creationId xmlns:a16="http://schemas.microsoft.com/office/drawing/2014/main" id="{D528071F-48C3-42A8-B66E-A9A58C9D9F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0" y="-2286000"/>
            <a:ext cx="15240000" cy="11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日期占位符 3">
            <a:extLst>
              <a:ext uri="{FF2B5EF4-FFF2-40B4-BE49-F238E27FC236}">
                <a16:creationId xmlns:a16="http://schemas.microsoft.com/office/drawing/2014/main" id="{0FB16EFE-66C7-44EA-8AC6-B9B2C8A8EB2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524F214B-3BA8-4EA2-AD5F-8BD76901DCA8}" type="datetime1">
              <a:rPr lang="en-US" altLang="zh-CN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3/7/2023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9939" name="灯片编号占位符 5">
            <a:extLst>
              <a:ext uri="{FF2B5EF4-FFF2-40B4-BE49-F238E27FC236}">
                <a16:creationId xmlns:a16="http://schemas.microsoft.com/office/drawing/2014/main" id="{A30E8D91-3107-4C80-86C2-4F17BFC5A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28E28C85-75A7-44FA-9D5E-0A9F5E4676B5}" type="slidenum">
              <a:rPr lang="zh-CN" altLang="en-US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17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9940" name="Rectangle 2">
            <a:extLst>
              <a:ext uri="{FF2B5EF4-FFF2-40B4-BE49-F238E27FC236}">
                <a16:creationId xmlns:a16="http://schemas.microsoft.com/office/drawing/2014/main" id="{6002F4BE-65CE-4EBB-AABF-3A2053170F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39941" name="Rectangle 3">
            <a:extLst>
              <a:ext uri="{FF2B5EF4-FFF2-40B4-BE49-F238E27FC236}">
                <a16:creationId xmlns:a16="http://schemas.microsoft.com/office/drawing/2014/main" id="{35FE73F2-9EFA-4FD3-8FE7-0CC0EFAADA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pic>
        <p:nvPicPr>
          <p:cNvPr id="39942" name="Picture 4" descr="5">
            <a:extLst>
              <a:ext uri="{FF2B5EF4-FFF2-40B4-BE49-F238E27FC236}">
                <a16:creationId xmlns:a16="http://schemas.microsoft.com/office/drawing/2014/main" id="{F3BE87B1-FB10-415B-9146-D91893CDE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0" y="-2286000"/>
            <a:ext cx="15240000" cy="11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日期占位符 3">
            <a:extLst>
              <a:ext uri="{FF2B5EF4-FFF2-40B4-BE49-F238E27FC236}">
                <a16:creationId xmlns:a16="http://schemas.microsoft.com/office/drawing/2014/main" id="{AEC5000A-0B67-4185-9157-5997F55CAAB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9C19329B-73FC-48A7-AFC3-E74CCF5A3FC3}" type="datetime1">
              <a:rPr lang="en-US" altLang="zh-CN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3/7/2023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0963" name="灯片编号占位符 5">
            <a:extLst>
              <a:ext uri="{FF2B5EF4-FFF2-40B4-BE49-F238E27FC236}">
                <a16:creationId xmlns:a16="http://schemas.microsoft.com/office/drawing/2014/main" id="{E29DDBCE-FAA8-4AD9-9D32-F576BEFD2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4FFE1F13-3C7A-4419-86EB-5BE3182D923D}" type="slidenum">
              <a:rPr lang="zh-CN" altLang="en-US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18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0964" name="Rectangle 2">
            <a:extLst>
              <a:ext uri="{FF2B5EF4-FFF2-40B4-BE49-F238E27FC236}">
                <a16:creationId xmlns:a16="http://schemas.microsoft.com/office/drawing/2014/main" id="{A6565471-0059-4F11-9FA9-1FE08CBC28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40965" name="Rectangle 3">
            <a:extLst>
              <a:ext uri="{FF2B5EF4-FFF2-40B4-BE49-F238E27FC236}">
                <a16:creationId xmlns:a16="http://schemas.microsoft.com/office/drawing/2014/main" id="{AAE471BD-1F56-4658-A5E6-354A812F03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pic>
        <p:nvPicPr>
          <p:cNvPr id="40966" name="Picture 4" descr="6">
            <a:extLst>
              <a:ext uri="{FF2B5EF4-FFF2-40B4-BE49-F238E27FC236}">
                <a16:creationId xmlns:a16="http://schemas.microsoft.com/office/drawing/2014/main" id="{CE1A0A42-C495-4E84-8FD1-88BA0DD0AC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0" y="-2286000"/>
            <a:ext cx="15240000" cy="11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日期占位符 3">
            <a:extLst>
              <a:ext uri="{FF2B5EF4-FFF2-40B4-BE49-F238E27FC236}">
                <a16:creationId xmlns:a16="http://schemas.microsoft.com/office/drawing/2014/main" id="{DB22266A-2E9F-4CB3-9016-E3B4F0B60DA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262B6CEA-9FEA-4083-88DB-BA78D7C431D1}" type="datetime1">
              <a:rPr lang="en-US" altLang="zh-CN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3/7/2023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1987" name="灯片编号占位符 5">
            <a:extLst>
              <a:ext uri="{FF2B5EF4-FFF2-40B4-BE49-F238E27FC236}">
                <a16:creationId xmlns:a16="http://schemas.microsoft.com/office/drawing/2014/main" id="{17B6469F-8C24-4272-A557-6451DDB1A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7E72970A-150E-43A9-B5A0-FD07EC72E1AF}" type="slidenum">
              <a:rPr lang="zh-CN" altLang="en-US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19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1988" name="Rectangle 2">
            <a:extLst>
              <a:ext uri="{FF2B5EF4-FFF2-40B4-BE49-F238E27FC236}">
                <a16:creationId xmlns:a16="http://schemas.microsoft.com/office/drawing/2014/main" id="{4300CECF-8BE4-4F1B-872A-249FF602F1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41989" name="Rectangle 3">
            <a:extLst>
              <a:ext uri="{FF2B5EF4-FFF2-40B4-BE49-F238E27FC236}">
                <a16:creationId xmlns:a16="http://schemas.microsoft.com/office/drawing/2014/main" id="{1E733E8F-7B44-44A0-8B28-A9111E7DDC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pic>
        <p:nvPicPr>
          <p:cNvPr id="41990" name="Picture 4" descr="7">
            <a:extLst>
              <a:ext uri="{FF2B5EF4-FFF2-40B4-BE49-F238E27FC236}">
                <a16:creationId xmlns:a16="http://schemas.microsoft.com/office/drawing/2014/main" id="{8559EA69-C346-41D7-8419-96FBB66C94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0" y="-2286000"/>
            <a:ext cx="15240000" cy="11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D7E28DD2-D082-ABFD-C960-21BFFDBED2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4835"/>
            <a:ext cx="9144000" cy="250832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日期占位符 3">
            <a:extLst>
              <a:ext uri="{FF2B5EF4-FFF2-40B4-BE49-F238E27FC236}">
                <a16:creationId xmlns:a16="http://schemas.microsoft.com/office/drawing/2014/main" id="{4B11E62F-E1A1-4951-A12E-ED68388A627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EFA870F8-37C4-4B55-A3E9-057A42479DDE}" type="datetime1">
              <a:rPr lang="en-US" altLang="zh-CN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3/7/2023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3011" name="灯片编号占位符 5">
            <a:extLst>
              <a:ext uri="{FF2B5EF4-FFF2-40B4-BE49-F238E27FC236}">
                <a16:creationId xmlns:a16="http://schemas.microsoft.com/office/drawing/2014/main" id="{3A94FF92-9E0C-4C9A-8723-916CF021F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806A5667-FEBA-4C12-957E-8F971E9F5CD2}" type="slidenum">
              <a:rPr lang="zh-CN" altLang="en-US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20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3012" name="Rectangle 2">
            <a:extLst>
              <a:ext uri="{FF2B5EF4-FFF2-40B4-BE49-F238E27FC236}">
                <a16:creationId xmlns:a16="http://schemas.microsoft.com/office/drawing/2014/main" id="{EAA10EB0-2615-40A6-BC68-118DED0966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43013" name="Rectangle 3">
            <a:extLst>
              <a:ext uri="{FF2B5EF4-FFF2-40B4-BE49-F238E27FC236}">
                <a16:creationId xmlns:a16="http://schemas.microsoft.com/office/drawing/2014/main" id="{9094DB59-EEE6-43DF-8220-93BF61C613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pic>
        <p:nvPicPr>
          <p:cNvPr id="43014" name="Picture 4" descr="8">
            <a:extLst>
              <a:ext uri="{FF2B5EF4-FFF2-40B4-BE49-F238E27FC236}">
                <a16:creationId xmlns:a16="http://schemas.microsoft.com/office/drawing/2014/main" id="{A39FAE49-2705-4472-8643-DA2FC2EBD7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0" y="-2286000"/>
            <a:ext cx="15240000" cy="11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5149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考生正式考试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000"/>
              </a:lnSpc>
            </a:pPr>
            <a:r>
              <a:rPr lang="en-US" altLang="zh-CN" sz="2800" b="1" dirty="0">
                <a:sym typeface="Wingdings 2" panose="05020102010507070707"/>
              </a:rPr>
              <a:t></a:t>
            </a:r>
            <a:r>
              <a:rPr lang="en-US" altLang="zh-CN" sz="2800" b="1" dirty="0"/>
              <a:t>9:10/15:10</a:t>
            </a:r>
            <a:r>
              <a:rPr lang="zh-CN" altLang="en-US" sz="2800" b="1" dirty="0"/>
              <a:t>（</a:t>
            </a:r>
            <a:r>
              <a:rPr lang="en-US" altLang="zh-CN" sz="2800" b="1" dirty="0"/>
              <a:t>CET4/CET6</a:t>
            </a:r>
            <a:r>
              <a:rPr lang="zh-CN" altLang="en-US" sz="2800" b="1" dirty="0"/>
              <a:t>）</a:t>
            </a:r>
          </a:p>
          <a:p>
            <a:pPr>
              <a:lnSpc>
                <a:spcPts val="40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一、核对考生证件，让学生签名（照片旁）</a:t>
            </a:r>
          </a:p>
          <a:p>
            <a:pPr>
              <a:lnSpc>
                <a:spcPts val="40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</a:t>
            </a:r>
            <a:r>
              <a:rPr lang="zh-CN" altLang="en-US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检查考生粘贴条形码及填写个人信息情况</a:t>
            </a:r>
          </a:p>
          <a:p>
            <a:pPr>
              <a:lnSpc>
                <a:spcPts val="40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三、流动监考将提醒监考教师检查学生是否粘贴条形码，并要求监考教师签名确认。</a:t>
            </a:r>
          </a:p>
          <a:p>
            <a:pPr>
              <a:lnSpc>
                <a:spcPts val="4000"/>
              </a:lnSpc>
            </a:pP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提示语   作文题目在试题册背面，使用黑色签字笔在答题卡</a:t>
            </a:r>
            <a:r>
              <a:rPr lang="en-US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上作答，期间不得打开试题册。作文题考试时间为</a:t>
            </a:r>
            <a:r>
              <a:rPr lang="en-US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30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分钟，之后将立即进行听力考试。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5927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考试过程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3500"/>
              </a:lnSpc>
            </a:pPr>
            <a:r>
              <a:rPr lang="en-US" altLang="zh-CN" sz="2800" b="1" dirty="0">
                <a:sym typeface="Wingdings 2" panose="05020102010507070707"/>
              </a:rPr>
              <a:t></a:t>
            </a:r>
            <a:r>
              <a:rPr lang="en-US" altLang="zh-CN" sz="2800" b="1" dirty="0"/>
              <a:t>9:35/15:35</a:t>
            </a:r>
            <a:r>
              <a:rPr lang="zh-CN" altLang="en-US" sz="2800" b="1" dirty="0"/>
              <a:t>（</a:t>
            </a:r>
            <a:r>
              <a:rPr lang="en-US" altLang="zh-CN" sz="2800" b="1" dirty="0"/>
              <a:t>CET4/CET6</a:t>
            </a:r>
            <a:r>
              <a:rPr lang="zh-CN" altLang="en-US" sz="2800" b="1" dirty="0"/>
              <a:t>）</a:t>
            </a:r>
          </a:p>
          <a:p>
            <a:pPr>
              <a:lnSpc>
                <a:spcPts val="3500"/>
              </a:lnSpc>
            </a:pPr>
            <a:r>
              <a:rPr lang="zh-CN" altLang="en-US" sz="2800" b="1" dirty="0"/>
              <a:t>提示考生</a:t>
            </a:r>
            <a:r>
              <a:rPr lang="en-US" altLang="zh-CN" sz="2800" b="1" dirty="0"/>
              <a:t>5</a:t>
            </a:r>
            <a:r>
              <a:rPr lang="zh-CN" altLang="en-US" sz="2800" b="1" dirty="0"/>
              <a:t>分钟后结束写作考试，并开始进行听力考试。</a:t>
            </a:r>
            <a:endParaRPr lang="en-US" altLang="zh-CN" sz="2800" b="1" dirty="0"/>
          </a:p>
          <a:p>
            <a:pPr>
              <a:lnSpc>
                <a:spcPts val="3500"/>
              </a:lnSpc>
            </a:pPr>
            <a:endParaRPr lang="en-US" altLang="zh-CN" sz="2800" b="1" dirty="0"/>
          </a:p>
          <a:p>
            <a:pPr>
              <a:lnSpc>
                <a:spcPts val="3500"/>
              </a:lnSpc>
            </a:pPr>
            <a:r>
              <a:rPr lang="en-US" altLang="zh-CN" sz="2800" b="1" dirty="0">
                <a:sym typeface="Wingdings 2" panose="05020102010507070707"/>
              </a:rPr>
              <a:t>9:40/15:40</a:t>
            </a:r>
            <a:r>
              <a:rPr lang="zh-CN" altLang="en-US" sz="2800" b="1" dirty="0">
                <a:sym typeface="Wingdings 2" panose="05020102010507070707"/>
              </a:rPr>
              <a:t>（</a:t>
            </a:r>
            <a:r>
              <a:rPr lang="en-US" altLang="zh-CN" sz="2800" b="1" dirty="0">
                <a:sym typeface="Wingdings 2" panose="05020102010507070707"/>
              </a:rPr>
              <a:t>CET4/CET6</a:t>
            </a:r>
            <a:r>
              <a:rPr lang="zh-CN" altLang="en-US" sz="2800" b="1" dirty="0">
                <a:sym typeface="Wingdings 2" panose="05020102010507070707"/>
              </a:rPr>
              <a:t>）</a:t>
            </a:r>
          </a:p>
          <a:p>
            <a:pPr>
              <a:lnSpc>
                <a:spcPts val="3500"/>
              </a:lnSpc>
            </a:pPr>
            <a:r>
              <a:rPr lang="zh-CN" altLang="en-US" sz="2800" b="1" dirty="0">
                <a:sym typeface="Wingdings 2" panose="05020102010507070707"/>
              </a:rPr>
              <a:t>听力考试开始，命令考生打开试题册，带上耳机。</a:t>
            </a:r>
            <a:endParaRPr lang="en-US" altLang="zh-CN" sz="2800" b="1" dirty="0">
              <a:sym typeface="Wingdings 2" panose="05020102010507070707"/>
            </a:endParaRPr>
          </a:p>
          <a:p>
            <a:pPr>
              <a:lnSpc>
                <a:spcPts val="3500"/>
              </a:lnSpc>
            </a:pPr>
            <a:endParaRPr lang="en-US" altLang="zh-CN" sz="2800" b="1" dirty="0">
              <a:sym typeface="Wingdings 2" panose="05020102010507070707"/>
            </a:endParaRPr>
          </a:p>
          <a:p>
            <a:pPr>
              <a:lnSpc>
                <a:spcPts val="3500"/>
              </a:lnSpc>
            </a:pPr>
            <a:r>
              <a:rPr lang="en-US" altLang="zh-CN" sz="2800" b="1" dirty="0">
                <a:sym typeface="Wingdings 2" panose="05020102010507070707"/>
              </a:rPr>
              <a:t> 10:05/16:10</a:t>
            </a:r>
            <a:r>
              <a:rPr lang="zh-CN" altLang="en-US" sz="2800" b="1" dirty="0">
                <a:sym typeface="Wingdings 2" panose="05020102010507070707"/>
              </a:rPr>
              <a:t>（</a:t>
            </a:r>
            <a:r>
              <a:rPr lang="en-US" altLang="zh-CN" sz="2800" b="1" dirty="0">
                <a:sym typeface="Wingdings 2" panose="05020102010507070707"/>
              </a:rPr>
              <a:t>CET4/CET6</a:t>
            </a:r>
            <a:r>
              <a:rPr lang="zh-CN" altLang="en-US" sz="2800" b="1" dirty="0">
                <a:sym typeface="Wingdings 2" panose="05020102010507070707"/>
              </a:rPr>
              <a:t>）</a:t>
            </a:r>
          </a:p>
          <a:p>
            <a:pPr>
              <a:lnSpc>
                <a:spcPts val="3500"/>
              </a:lnSpc>
            </a:pPr>
            <a:r>
              <a:rPr lang="zh-CN" altLang="en-US" sz="2800" b="1" dirty="0">
                <a:sym typeface="Wingdings 2" panose="05020102010507070707"/>
              </a:rPr>
              <a:t>听力考试结束，命令考生停止答题并摘下耳机 ，回收答题卡</a:t>
            </a:r>
            <a:r>
              <a:rPr lang="en-US" altLang="zh-CN" sz="2800" b="1" dirty="0">
                <a:sym typeface="Wingdings 2" panose="05020102010507070707"/>
              </a:rPr>
              <a:t>1</a:t>
            </a:r>
            <a:r>
              <a:rPr lang="zh-CN" altLang="en-US" sz="2800" b="1" dirty="0">
                <a:sym typeface="Wingdings 2" panose="05020102010507070707"/>
              </a:rPr>
              <a:t>。</a:t>
            </a:r>
            <a:endParaRPr lang="en-US" altLang="zh-CN" sz="2800" b="1" dirty="0">
              <a:sym typeface="Wingdings 2" panose="05020102010507070707"/>
            </a:endParaRPr>
          </a:p>
          <a:p>
            <a:pPr>
              <a:lnSpc>
                <a:spcPts val="3500"/>
              </a:lnSpc>
            </a:pPr>
            <a:endParaRPr lang="zh-CN" altLang="en-US" sz="2800" b="1" dirty="0">
              <a:sym typeface="Wingdings 2" panose="05020102010507070707"/>
            </a:endParaRPr>
          </a:p>
          <a:p>
            <a:pPr>
              <a:lnSpc>
                <a:spcPts val="3500"/>
              </a:lnSpc>
            </a:pPr>
            <a:endParaRPr lang="zh-CN" altLang="en-US" sz="2800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7307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5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考试过程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500"/>
              </a:lnSpc>
            </a:pPr>
            <a:r>
              <a:rPr lang="en-US" altLang="zh-CN" sz="2800" b="1" dirty="0">
                <a:sym typeface="Wingdings 2" panose="05020102010507070707"/>
              </a:rPr>
              <a:t></a:t>
            </a:r>
            <a:r>
              <a:rPr lang="en-US" altLang="zh-CN" sz="2800" b="1" dirty="0"/>
              <a:t>10:10/16:15</a:t>
            </a:r>
            <a:r>
              <a:rPr lang="zh-CN" altLang="en-US" sz="2800" b="1" dirty="0"/>
              <a:t>（</a:t>
            </a:r>
            <a:r>
              <a:rPr lang="en-US" altLang="zh-CN" sz="2800" b="1" dirty="0"/>
              <a:t>CET4/CET6</a:t>
            </a:r>
            <a:r>
              <a:rPr lang="zh-CN" altLang="en-US" sz="2800" b="1" dirty="0"/>
              <a:t>）</a:t>
            </a:r>
          </a:p>
          <a:p>
            <a:pPr>
              <a:lnSpc>
                <a:spcPts val="4500"/>
              </a:lnSpc>
            </a:pPr>
            <a:r>
              <a:rPr lang="zh-CN" altLang="en-US" sz="2800" b="1" dirty="0"/>
              <a:t>一、检查条形码粘贴情况、记录缺考情况</a:t>
            </a:r>
          </a:p>
          <a:p>
            <a:pPr>
              <a:lnSpc>
                <a:spcPts val="4500"/>
              </a:lnSpc>
            </a:pPr>
            <a:r>
              <a:rPr lang="zh-CN" altLang="en-US" sz="2800" b="1" dirty="0"/>
              <a:t>二、缺考名单按准考证顺序填写，填写准考证最后两位，条形码粘贴条不用揭下</a:t>
            </a:r>
          </a:p>
          <a:p>
            <a:pPr>
              <a:lnSpc>
                <a:spcPts val="4500"/>
              </a:lnSpc>
            </a:pPr>
            <a:r>
              <a:rPr lang="zh-CN" altLang="en-US" sz="2800" b="1" dirty="0"/>
              <a:t>三、不能将缺考考生的答题卡以及空白答题卡更换给在考考生，不要错填、漏填答题卡，若出现问题立即汇报流动监考，监考员乙监控整个考场。</a:t>
            </a:r>
          </a:p>
          <a:p>
            <a:pPr>
              <a:lnSpc>
                <a:spcPts val="4500"/>
              </a:lnSpc>
            </a:pPr>
            <a:r>
              <a:rPr lang="zh-CN" altLang="en-US" sz="2800" b="1" dirty="0"/>
              <a:t>四、严格执行由流动监考传达考务办公室的指令</a:t>
            </a:r>
          </a:p>
          <a:p>
            <a:pPr>
              <a:lnSpc>
                <a:spcPts val="4500"/>
              </a:lnSpc>
            </a:pPr>
            <a:r>
              <a:rPr lang="zh-CN" altLang="en-US" sz="2800" b="1" dirty="0"/>
              <a:t>五、</a:t>
            </a:r>
            <a:r>
              <a:rPr lang="zh-CN" altLang="en-US" sz="2800" b="1" dirty="0">
                <a:solidFill>
                  <a:srgbClr val="FF0000"/>
                </a:solidFill>
              </a:rPr>
              <a:t>严禁考生中途离场，中途离场的学生由流动监考带至考务室（</a:t>
            </a:r>
            <a:r>
              <a:rPr lang="en-US" altLang="zh-CN" sz="2800" b="1" dirty="0">
                <a:solidFill>
                  <a:srgbClr val="FF0000"/>
                </a:solidFill>
              </a:rPr>
              <a:t>B115</a:t>
            </a:r>
            <a:r>
              <a:rPr lang="zh-CN" altLang="en-US" sz="2800" b="1" dirty="0">
                <a:solidFill>
                  <a:srgbClr val="FF0000"/>
                </a:solidFill>
              </a:rPr>
              <a:t>、</a:t>
            </a:r>
            <a:r>
              <a:rPr lang="en-US" altLang="zh-CN" sz="2800" b="1" dirty="0">
                <a:solidFill>
                  <a:srgbClr val="FF0000"/>
                </a:solidFill>
              </a:rPr>
              <a:t>E218</a:t>
            </a:r>
            <a:r>
              <a:rPr lang="zh-CN" altLang="en-US" sz="2800" b="1" dirty="0">
                <a:solidFill>
                  <a:srgbClr val="FF0000"/>
                </a:solidFill>
              </a:rPr>
              <a:t>）</a:t>
            </a:r>
          </a:p>
          <a:p>
            <a:pPr>
              <a:lnSpc>
                <a:spcPts val="3500"/>
              </a:lnSpc>
            </a:pPr>
            <a:endParaRPr lang="zh-CN" altLang="en-US" sz="2800" b="1" dirty="0">
              <a:sym typeface="Wingdings 2" panose="05020102010507070707"/>
            </a:endParaRPr>
          </a:p>
          <a:p>
            <a:pPr>
              <a:lnSpc>
                <a:spcPts val="3500"/>
              </a:lnSpc>
            </a:pPr>
            <a:endParaRPr lang="zh-CN" altLang="en-US" sz="2800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6"/>
          <p:cNvSpPr txBox="1">
            <a:spLocks noChangeArrowheads="1"/>
          </p:cNvSpPr>
          <p:nvPr/>
        </p:nvSpPr>
        <p:spPr bwMode="auto">
          <a:xfrm>
            <a:off x="441325" y="260350"/>
            <a:ext cx="362585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 b="1" dirty="0">
                <a:latin typeface="华文彩云" panose="02010800040101010101" charset="-122"/>
                <a:ea typeface="华文彩云" panose="02010800040101010101" charset="-122"/>
                <a:cs typeface="华文彩云" panose="02010800040101010101" charset="-122"/>
              </a:rPr>
              <a:t>缺考考生处理</a:t>
            </a:r>
          </a:p>
        </p:txBody>
      </p:sp>
      <p:pic>
        <p:nvPicPr>
          <p:cNvPr id="27650" name="Picture 2" descr="C:\Users\Administrator\AppData\Roaming\Tencent\Users\2411221069\QQ\WinTemp\RichOle\V`U_W9BU(VB~S24WPNC1IG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628775"/>
            <a:ext cx="102235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Box 5"/>
          <p:cNvSpPr txBox="1">
            <a:spLocks noChangeArrowheads="1"/>
          </p:cNvSpPr>
          <p:nvPr/>
        </p:nvSpPr>
        <p:spPr bwMode="auto">
          <a:xfrm>
            <a:off x="1827895" y="764704"/>
            <a:ext cx="6840759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+mn-ea"/>
                <a:ea typeface="+mn-ea"/>
                <a:cs typeface="华文琥珀" panose="02010800040101010101" charset="-122"/>
              </a:rPr>
              <a:t>填写（涂）卡</a:t>
            </a:r>
            <a:r>
              <a:rPr lang="en-US" altLang="zh-CN" sz="2800" b="1" dirty="0">
                <a:latin typeface="+mn-ea"/>
                <a:ea typeface="+mn-ea"/>
                <a:cs typeface="华文琥珀" panose="02010800040101010101" charset="-122"/>
              </a:rPr>
              <a:t>1</a:t>
            </a:r>
            <a:r>
              <a:rPr lang="zh-CN" altLang="en-US" sz="2800" b="1" dirty="0">
                <a:latin typeface="+mn-ea"/>
                <a:ea typeface="+mn-ea"/>
                <a:cs typeface="华文琥珀" panose="02010800040101010101" charset="-122"/>
              </a:rPr>
              <a:t>、卡</a:t>
            </a:r>
            <a:r>
              <a:rPr lang="en-US" altLang="zh-CN" sz="2800" b="1" dirty="0">
                <a:latin typeface="+mn-ea"/>
                <a:ea typeface="+mn-ea"/>
                <a:cs typeface="华文琥珀" panose="02010800040101010101" charset="-122"/>
              </a:rPr>
              <a:t>2</a:t>
            </a:r>
            <a:r>
              <a:rPr lang="zh-CN" altLang="en-US" sz="2800" b="1" dirty="0">
                <a:latin typeface="+mn-ea"/>
                <a:ea typeface="+mn-ea"/>
                <a:cs typeface="华文琥珀" panose="02010800040101010101" charset="-122"/>
              </a:rPr>
              <a:t>以及试题册背面姓名和准考证号后两位，条形码无需揭下！</a:t>
            </a:r>
          </a:p>
        </p:txBody>
      </p:sp>
      <p:sp>
        <p:nvSpPr>
          <p:cNvPr id="27652" name="TextBox 7"/>
          <p:cNvSpPr txBox="1">
            <a:spLocks noChangeArrowheads="1"/>
          </p:cNvSpPr>
          <p:nvPr/>
        </p:nvSpPr>
        <p:spPr bwMode="auto">
          <a:xfrm>
            <a:off x="250825" y="2708275"/>
            <a:ext cx="1223963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b="1" dirty="0">
                <a:latin typeface="华文琥珀" panose="02010800040101010101" charset="-122"/>
                <a:ea typeface="华文琥珀" panose="02010800040101010101" charset="-122"/>
                <a:cs typeface="华文琥珀" panose="02010800040101010101" charset="-122"/>
              </a:rPr>
              <a:t>监考教师</a:t>
            </a:r>
          </a:p>
        </p:txBody>
      </p:sp>
      <p:pic>
        <p:nvPicPr>
          <p:cNvPr id="27653" name="Picture 2" descr="C:\Users\Administrator\AppData\Roaming\Tencent\Users\58445695\QQ\WinTemp\RichOle\T4BH3A$9{{ZMDTRRU`]TND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1844675"/>
            <a:ext cx="3960813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4" descr="C:\Users\Administrator\AppData\Roaming\Tencent\Users\58445695\QQ\WinTemp\RichOle\DFVUN(`$@5_AA{(6@~EK}(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2275" y="3933825"/>
            <a:ext cx="3960813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5" name="TextBox 36"/>
          <p:cNvSpPr txBox="1">
            <a:spLocks noChangeArrowheads="1"/>
          </p:cNvSpPr>
          <p:nvPr/>
        </p:nvSpPr>
        <p:spPr bwMode="auto">
          <a:xfrm>
            <a:off x="5148263" y="2420938"/>
            <a:ext cx="287337" cy="215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800" b="1">
                <a:solidFill>
                  <a:srgbClr val="000514"/>
                </a:solidFill>
              </a:rPr>
              <a:t>1</a:t>
            </a:r>
            <a:endParaRPr lang="zh-CN" altLang="en-US" sz="800" b="1">
              <a:solidFill>
                <a:srgbClr val="000514"/>
              </a:solidFill>
            </a:endParaRPr>
          </a:p>
        </p:txBody>
      </p:sp>
      <p:sp>
        <p:nvSpPr>
          <p:cNvPr id="27656" name="TextBox 37"/>
          <p:cNvSpPr txBox="1">
            <a:spLocks noChangeArrowheads="1"/>
          </p:cNvSpPr>
          <p:nvPr/>
        </p:nvSpPr>
        <p:spPr bwMode="auto">
          <a:xfrm>
            <a:off x="5238750" y="2420938"/>
            <a:ext cx="269875" cy="215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800" b="1">
                <a:solidFill>
                  <a:srgbClr val="000514"/>
                </a:solidFill>
              </a:rPr>
              <a:t>1</a:t>
            </a:r>
            <a:endParaRPr lang="zh-CN" altLang="en-US" sz="800" b="1">
              <a:solidFill>
                <a:srgbClr val="000514"/>
              </a:solidFill>
            </a:endParaRPr>
          </a:p>
        </p:txBody>
      </p:sp>
      <p:sp>
        <p:nvSpPr>
          <p:cNvPr id="27657" name="矩形 38"/>
          <p:cNvSpPr>
            <a:spLocks noChangeArrowheads="1"/>
          </p:cNvSpPr>
          <p:nvPr/>
        </p:nvSpPr>
        <p:spPr bwMode="auto">
          <a:xfrm>
            <a:off x="5210175" y="2708275"/>
            <a:ext cx="79375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7658" name="矩形 39"/>
          <p:cNvSpPr>
            <a:spLocks noChangeArrowheads="1"/>
          </p:cNvSpPr>
          <p:nvPr/>
        </p:nvSpPr>
        <p:spPr bwMode="auto">
          <a:xfrm>
            <a:off x="5313363" y="2708275"/>
            <a:ext cx="79375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7659" name="TextBox 40"/>
          <p:cNvSpPr txBox="1">
            <a:spLocks noChangeArrowheads="1"/>
          </p:cNvSpPr>
          <p:nvPr/>
        </p:nvSpPr>
        <p:spPr bwMode="auto">
          <a:xfrm>
            <a:off x="1898650" y="2363788"/>
            <a:ext cx="692150" cy="274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1200" b="1">
                <a:solidFill>
                  <a:srgbClr val="000514"/>
                </a:solidFill>
              </a:rPr>
              <a:t>XX</a:t>
            </a:r>
            <a:r>
              <a:rPr lang="zh-CN" altLang="en-US" sz="1200" b="1">
                <a:solidFill>
                  <a:srgbClr val="000514"/>
                </a:solidFill>
              </a:rPr>
              <a:t>大学</a:t>
            </a:r>
          </a:p>
        </p:txBody>
      </p:sp>
      <p:sp>
        <p:nvSpPr>
          <p:cNvPr id="27660" name="TextBox 41"/>
          <p:cNvSpPr txBox="1">
            <a:spLocks noChangeArrowheads="1"/>
          </p:cNvSpPr>
          <p:nvPr/>
        </p:nvSpPr>
        <p:spPr bwMode="auto">
          <a:xfrm>
            <a:off x="2051050" y="2708275"/>
            <a:ext cx="576263" cy="2619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100" b="1">
                <a:solidFill>
                  <a:srgbClr val="000514"/>
                </a:solidFill>
              </a:rPr>
              <a:t>张小</a:t>
            </a:r>
          </a:p>
        </p:txBody>
      </p:sp>
      <p:sp>
        <p:nvSpPr>
          <p:cNvPr id="27661" name="矩形 42"/>
          <p:cNvSpPr>
            <a:spLocks noChangeArrowheads="1"/>
          </p:cNvSpPr>
          <p:nvPr/>
        </p:nvSpPr>
        <p:spPr bwMode="auto">
          <a:xfrm>
            <a:off x="5222875" y="4797425"/>
            <a:ext cx="79375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7662" name="矩形 43"/>
          <p:cNvSpPr>
            <a:spLocks noChangeArrowheads="1"/>
          </p:cNvSpPr>
          <p:nvPr/>
        </p:nvSpPr>
        <p:spPr bwMode="auto">
          <a:xfrm>
            <a:off x="5326063" y="4797425"/>
            <a:ext cx="79375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7663" name="TextBox 44"/>
          <p:cNvSpPr txBox="1">
            <a:spLocks noChangeArrowheads="1"/>
          </p:cNvSpPr>
          <p:nvPr/>
        </p:nvSpPr>
        <p:spPr bwMode="auto">
          <a:xfrm>
            <a:off x="5132388" y="4508500"/>
            <a:ext cx="231775" cy="215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800" b="1">
                <a:solidFill>
                  <a:srgbClr val="000514"/>
                </a:solidFill>
              </a:rPr>
              <a:t>1</a:t>
            </a:r>
            <a:endParaRPr lang="zh-CN" altLang="en-US" sz="800" b="1">
              <a:solidFill>
                <a:srgbClr val="000514"/>
              </a:solidFill>
            </a:endParaRPr>
          </a:p>
        </p:txBody>
      </p:sp>
      <p:sp>
        <p:nvSpPr>
          <p:cNvPr id="27664" name="TextBox 45"/>
          <p:cNvSpPr txBox="1">
            <a:spLocks noChangeArrowheads="1"/>
          </p:cNvSpPr>
          <p:nvPr/>
        </p:nvSpPr>
        <p:spPr bwMode="auto">
          <a:xfrm>
            <a:off x="5292725" y="4508500"/>
            <a:ext cx="311150" cy="215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800" b="1">
                <a:solidFill>
                  <a:srgbClr val="000514"/>
                </a:solidFill>
              </a:rPr>
              <a:t>1</a:t>
            </a:r>
            <a:endParaRPr lang="zh-CN" altLang="en-US" sz="800" b="1">
              <a:solidFill>
                <a:srgbClr val="000514"/>
              </a:solidFill>
            </a:endParaRPr>
          </a:p>
        </p:txBody>
      </p:sp>
      <p:sp>
        <p:nvSpPr>
          <p:cNvPr id="27665" name="TextBox 46"/>
          <p:cNvSpPr txBox="1">
            <a:spLocks noChangeArrowheads="1"/>
          </p:cNvSpPr>
          <p:nvPr/>
        </p:nvSpPr>
        <p:spPr bwMode="auto">
          <a:xfrm>
            <a:off x="2073275" y="4725988"/>
            <a:ext cx="692150" cy="274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1200" b="1">
                <a:solidFill>
                  <a:srgbClr val="000514"/>
                </a:solidFill>
              </a:rPr>
              <a:t>XX</a:t>
            </a:r>
            <a:r>
              <a:rPr lang="zh-CN" altLang="en-US" sz="1200" b="1">
                <a:solidFill>
                  <a:srgbClr val="000514"/>
                </a:solidFill>
              </a:rPr>
              <a:t>大学</a:t>
            </a:r>
          </a:p>
        </p:txBody>
      </p:sp>
      <p:sp>
        <p:nvSpPr>
          <p:cNvPr id="27666" name="TextBox 47"/>
          <p:cNvSpPr txBox="1">
            <a:spLocks noChangeArrowheads="1"/>
          </p:cNvSpPr>
          <p:nvPr/>
        </p:nvSpPr>
        <p:spPr bwMode="auto">
          <a:xfrm>
            <a:off x="2154238" y="5214938"/>
            <a:ext cx="576262" cy="2619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100" b="1">
                <a:solidFill>
                  <a:srgbClr val="000514"/>
                </a:solidFill>
              </a:rPr>
              <a:t>张小</a:t>
            </a:r>
          </a:p>
        </p:txBody>
      </p:sp>
      <p:pic>
        <p:nvPicPr>
          <p:cNvPr id="27667" name="Picture 1" descr="C:\Users\Administrator\AppData\Roaming\Tencent\Users\58445695\QQ\WinTemp\RichOle\Z8_[4V}%OQ%R7YA[]H5A$)R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4525" y="2060575"/>
            <a:ext cx="3032125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8" name="矩形 48"/>
          <p:cNvSpPr>
            <a:spLocks noChangeArrowheads="1"/>
          </p:cNvSpPr>
          <p:nvPr/>
        </p:nvSpPr>
        <p:spPr bwMode="auto">
          <a:xfrm>
            <a:off x="5868988" y="3141663"/>
            <a:ext cx="2738437" cy="430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200" b="1">
                <a:solidFill>
                  <a:srgbClr val="FF0000"/>
                </a:solidFill>
              </a:rPr>
              <a:t>！！条形码无需揭下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 descr="C:\Users\Administrator\AppData\Roaming\Tencent\Users\58445695\QQ\WinTemp\RichOle\7(LAL1(_2DROGN85MSX$@9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275" y="7938"/>
            <a:ext cx="51847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Box 2"/>
          <p:cNvSpPr txBox="1">
            <a:spLocks noChangeArrowheads="1"/>
          </p:cNvSpPr>
          <p:nvPr/>
        </p:nvSpPr>
        <p:spPr bwMode="auto">
          <a:xfrm>
            <a:off x="546100" y="692150"/>
            <a:ext cx="249396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Garamond" panose="02020404030301010803" pitchFamily="18" charset="0"/>
              </a:rPr>
              <a:t>试卷袋填写</a:t>
            </a:r>
          </a:p>
        </p:txBody>
      </p:sp>
      <p:sp>
        <p:nvSpPr>
          <p:cNvPr id="28675" name="下箭头 3"/>
          <p:cNvSpPr>
            <a:spLocks noChangeArrowheads="1"/>
          </p:cNvSpPr>
          <p:nvPr/>
        </p:nvSpPr>
        <p:spPr bwMode="auto">
          <a:xfrm>
            <a:off x="1763713" y="1400175"/>
            <a:ext cx="504825" cy="588963"/>
          </a:xfrm>
          <a:prstGeom prst="downArrow">
            <a:avLst>
              <a:gd name="adj1" fmla="val 50000"/>
              <a:gd name="adj2" fmla="val 49983"/>
            </a:avLst>
          </a:prstGeom>
          <a:solidFill>
            <a:schemeClr val="tx1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chemeClr val="bg2"/>
              </a:solidFill>
            </a:endParaRPr>
          </a:p>
        </p:txBody>
      </p:sp>
      <p:sp>
        <p:nvSpPr>
          <p:cNvPr id="28676" name="TextBox 4"/>
          <p:cNvSpPr txBox="1">
            <a:spLocks noChangeArrowheads="1"/>
          </p:cNvSpPr>
          <p:nvPr/>
        </p:nvSpPr>
        <p:spPr bwMode="auto">
          <a:xfrm>
            <a:off x="26988" y="2133600"/>
            <a:ext cx="397827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dirty="0">
                <a:latin typeface="Garamond" panose="02020404030301010803" pitchFamily="18" charset="0"/>
              </a:rPr>
              <a:t>考场其他情况说明</a:t>
            </a:r>
            <a:r>
              <a:rPr lang="en-US" altLang="zh-CN" sz="3600" dirty="0">
                <a:latin typeface="Garamond" panose="02020404030301010803" pitchFamily="18" charset="0"/>
              </a:rPr>
              <a:t>:</a:t>
            </a:r>
            <a:endParaRPr lang="zh-CN" altLang="en-US" sz="3600" dirty="0">
              <a:latin typeface="Garamond" panose="02020404030301010803" pitchFamily="18" charset="0"/>
            </a:endParaRPr>
          </a:p>
        </p:txBody>
      </p:sp>
      <p:sp>
        <p:nvSpPr>
          <p:cNvPr id="28677" name="下箭头 6"/>
          <p:cNvSpPr>
            <a:spLocks noChangeArrowheads="1"/>
          </p:cNvSpPr>
          <p:nvPr/>
        </p:nvSpPr>
        <p:spPr bwMode="auto">
          <a:xfrm>
            <a:off x="1792288" y="2865438"/>
            <a:ext cx="504825" cy="588962"/>
          </a:xfrm>
          <a:prstGeom prst="downArrow">
            <a:avLst>
              <a:gd name="adj1" fmla="val 50000"/>
              <a:gd name="adj2" fmla="val 49983"/>
            </a:avLst>
          </a:prstGeom>
          <a:solidFill>
            <a:schemeClr val="tx1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chemeClr val="bg2"/>
              </a:solidFill>
            </a:endParaRPr>
          </a:p>
        </p:txBody>
      </p:sp>
      <p:sp>
        <p:nvSpPr>
          <p:cNvPr id="28678" name="TextBox 5"/>
          <p:cNvSpPr txBox="1">
            <a:spLocks noChangeArrowheads="1"/>
          </p:cNvSpPr>
          <p:nvPr/>
        </p:nvSpPr>
        <p:spPr bwMode="auto">
          <a:xfrm>
            <a:off x="127000" y="3573463"/>
            <a:ext cx="3724275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 dirty="0">
                <a:latin typeface="Garamond" panose="02020404030301010803" pitchFamily="18" charset="0"/>
              </a:rPr>
              <a:t>缺考学生准考证号、学生姓名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28925" y="696913"/>
            <a:ext cx="4397375" cy="602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sz="3200" dirty="0"/>
              <a:t>考试记录单按从上到下的顺序填写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B4970D2-886C-CB8C-1826-6DEE825D2A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556792"/>
            <a:ext cx="3703224" cy="4838342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1823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5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考试过程</a:t>
            </a:r>
          </a:p>
          <a:p>
            <a:pPr>
              <a:lnSpc>
                <a:spcPts val="4500"/>
              </a:lnSpc>
            </a:pPr>
            <a:r>
              <a:rPr lang="en-US" altLang="zh-CN" sz="2800" b="1" dirty="0">
                <a:sym typeface="Wingdings 2" panose="05020102010507070707"/>
              </a:rPr>
              <a:t></a:t>
            </a:r>
            <a:r>
              <a:rPr lang="en-US" altLang="zh-CN" sz="2800" b="1" dirty="0"/>
              <a:t>11:10/17:15</a:t>
            </a:r>
            <a:r>
              <a:rPr lang="zh-CN" altLang="en-US" sz="2800" b="1" dirty="0"/>
              <a:t>（</a:t>
            </a:r>
            <a:r>
              <a:rPr lang="en-US" altLang="zh-CN" sz="2800" b="1" dirty="0"/>
              <a:t>CET4/CET6</a:t>
            </a:r>
            <a:r>
              <a:rPr lang="zh-CN" altLang="en-US" sz="2800" b="1" dirty="0"/>
              <a:t>）</a:t>
            </a:r>
            <a:endParaRPr lang="en-US" altLang="zh-CN" sz="2800" b="1" dirty="0"/>
          </a:p>
          <a:p>
            <a:pPr>
              <a:lnSpc>
                <a:spcPts val="4500"/>
              </a:lnSpc>
            </a:pPr>
            <a:r>
              <a:rPr lang="zh-CN" altLang="en-US" sz="2800" b="1" dirty="0"/>
              <a:t>提示考生离考试结束还有</a:t>
            </a:r>
            <a:r>
              <a:rPr lang="en-US" altLang="zh-CN" sz="2800" b="1" dirty="0"/>
              <a:t>10</a:t>
            </a:r>
            <a:r>
              <a:rPr lang="zh-CN" altLang="en-US" sz="2800" b="1" dirty="0"/>
              <a:t>分钟</a:t>
            </a:r>
            <a:endParaRPr lang="en-US" altLang="zh-CN" sz="2800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5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考试结束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500"/>
              </a:lnSpc>
            </a:pPr>
            <a:r>
              <a:rPr lang="en-US" altLang="zh-CN" sz="2800" b="1" dirty="0">
                <a:sym typeface="Wingdings 2" panose="05020102010507070707"/>
              </a:rPr>
              <a:t></a:t>
            </a:r>
            <a:r>
              <a:rPr lang="en-US" altLang="zh-CN" sz="2800" b="1" dirty="0"/>
              <a:t>11:20/17:25</a:t>
            </a:r>
            <a:r>
              <a:rPr lang="zh-CN" altLang="en-US" sz="2800" b="1" dirty="0"/>
              <a:t>（</a:t>
            </a:r>
            <a:r>
              <a:rPr lang="en-US" altLang="zh-CN" sz="2800" b="1" dirty="0"/>
              <a:t>CET4/CET6</a:t>
            </a:r>
            <a:r>
              <a:rPr lang="zh-CN" altLang="en-US" sz="2800" b="1" dirty="0"/>
              <a:t>）</a:t>
            </a:r>
            <a:endParaRPr lang="en-US" altLang="zh-CN" sz="2800" b="1" dirty="0"/>
          </a:p>
          <a:p>
            <a:pPr>
              <a:lnSpc>
                <a:spcPts val="4500"/>
              </a:lnSpc>
            </a:pPr>
            <a:r>
              <a:rPr lang="zh-CN" altLang="en-US" sz="2800" b="1" dirty="0"/>
              <a:t>一、要求考生停止作答</a:t>
            </a:r>
            <a:endParaRPr lang="en-US" altLang="zh-CN" sz="2800" b="1" dirty="0"/>
          </a:p>
          <a:p>
            <a:pPr>
              <a:lnSpc>
                <a:spcPts val="4500"/>
              </a:lnSpc>
            </a:pPr>
            <a:r>
              <a:rPr lang="zh-CN" altLang="en-US" sz="2800" b="1" dirty="0"/>
              <a:t>二、回收试题册、答题卡</a:t>
            </a:r>
            <a:r>
              <a:rPr lang="en-US" altLang="zh-CN" sz="2800" b="1" dirty="0"/>
              <a:t>2</a:t>
            </a:r>
            <a:r>
              <a:rPr lang="zh-CN" altLang="en-US" sz="2800" b="1" dirty="0"/>
              <a:t>，清点答题卡及试题册数量以及个人信息填写，条形码粘贴无误，方可让考生离开考场</a:t>
            </a:r>
            <a:endParaRPr lang="en-US" altLang="zh-CN" sz="2800" b="1" dirty="0"/>
          </a:p>
          <a:p>
            <a:pPr>
              <a:lnSpc>
                <a:spcPts val="4500"/>
              </a:lnSpc>
            </a:pPr>
            <a:r>
              <a:rPr lang="zh-CN" altLang="en-US" sz="2800" b="1" dirty="0"/>
              <a:t>三、将试卷及答题卡带回考务室</a:t>
            </a:r>
            <a:r>
              <a:rPr lang="en-US" altLang="zh-CN" sz="2800" b="1" dirty="0"/>
              <a:t>B115</a:t>
            </a:r>
            <a:r>
              <a:rPr lang="zh-CN" altLang="en-US" sz="2800" b="1" dirty="0"/>
              <a:t>，经流动监考清点后方可封袋</a:t>
            </a:r>
            <a:endParaRPr lang="en-US" altLang="zh-CN" sz="2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600201"/>
            <a:ext cx="8568506" cy="2764904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zh-CN" altLang="en-US" sz="4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   会议即将开始，为保证会场秩序，提高会议效率，敬请各位老师将手机调至静音状态并保持会场安静！</a:t>
            </a:r>
            <a:r>
              <a:rPr lang="en-US" altLang="zh-CN" sz="4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                     </a:t>
            </a:r>
            <a:endParaRPr lang="zh-CN" altLang="en-US" sz="4400" b="1" dirty="0"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2977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5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有六级监考任务的老师注意：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500"/>
              </a:lnSpc>
            </a:pPr>
            <a:r>
              <a:rPr lang="zh-CN" altLang="en-US" sz="2800" b="1" dirty="0"/>
              <a:t>一、四级考试试卷清点交接完毕后，到</a:t>
            </a:r>
            <a:r>
              <a:rPr lang="en-US" altLang="zh-CN" sz="2800" b="1" dirty="0"/>
              <a:t>B115</a:t>
            </a:r>
            <a:r>
              <a:rPr lang="zh-CN" altLang="en-US" sz="2800" b="1" dirty="0"/>
              <a:t>讲台旁领取六级监考考务袋，并按要求布置考场，经流动监考检查后方可封场</a:t>
            </a:r>
            <a:endParaRPr lang="en-US" altLang="zh-CN" sz="2800" b="1" dirty="0"/>
          </a:p>
          <a:p>
            <a:pPr>
              <a:lnSpc>
                <a:spcPts val="4500"/>
              </a:lnSpc>
            </a:pPr>
            <a:r>
              <a:rPr lang="zh-CN" altLang="en-US" sz="2800" b="1" dirty="0"/>
              <a:t>二、下午</a:t>
            </a:r>
            <a:r>
              <a:rPr lang="en-US" altLang="zh-CN" sz="2800" b="1" dirty="0"/>
              <a:t>14:00</a:t>
            </a:r>
            <a:r>
              <a:rPr lang="zh-CN" altLang="en-US" sz="2800" b="1" dirty="0"/>
              <a:t>到</a:t>
            </a:r>
            <a:r>
              <a:rPr lang="en-US" altLang="zh-CN" sz="2800" b="1" dirty="0"/>
              <a:t>B115</a:t>
            </a:r>
            <a:r>
              <a:rPr lang="zh-CN" altLang="en-US" sz="2800" b="1" dirty="0"/>
              <a:t>领取考卷</a:t>
            </a:r>
            <a:endParaRPr lang="en-US" altLang="zh-CN" sz="2800" b="1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66657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300"/>
              </a:lnSpc>
            </a:pPr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重要事项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重申</a:t>
            </a:r>
            <a:endParaRPr lang="zh-CN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</a:t>
            </a: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考试全过程禁止拍照、录像</a:t>
            </a:r>
            <a:endParaRPr lang="en-US" altLang="zh-CN" sz="3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二、严禁将考试相关材料、证件拍照上网</a:t>
            </a:r>
            <a:endParaRPr lang="en-US" altLang="zh-CN" sz="3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布置考场必须经流动监考检查后才能封场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四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日早上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8:00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前到达考务室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B115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五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zh-CN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严格要求学生将手机关机后交由老师保管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六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、必须清点无误后再发放试卷及答题卡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七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、严格按规程及流动监考的要求落实各项工作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八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、试卷及答题卡必须经流动监考清点后再封袋</a:t>
            </a:r>
            <a:endParaRPr lang="en-US" altLang="zh-CN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endParaRPr lang="en-US" altLang="zh-CN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en-US" altLang="zh-CN" sz="3000" dirty="0"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12000" dirty="0"/>
              <a:t>     谢  谢！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4502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300"/>
              </a:lnSpc>
            </a:pPr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重要事项</a:t>
            </a:r>
          </a:p>
          <a:p>
            <a:pPr>
              <a:lnSpc>
                <a:spcPts val="4300"/>
              </a:lnSpc>
            </a:pP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一、布置考场必须经流动监考检查后才能封场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日早上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8:00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前到达考务室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B115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三、严格要求学生将手机关机后交由老师保管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四、必须清点无误后再发放试卷及答题卡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五、严格按规程及流动监考的要求落实各项工作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六、试卷及答题卡必须经流动监考清点后再封袋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en-US" altLang="zh-CN" sz="3000" dirty="0"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4982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3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会后布置考场</a:t>
            </a:r>
            <a:endParaRPr lang="zh-CN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按考务袋封面清单核对考务袋中的用品</a:t>
            </a:r>
            <a:endParaRPr lang="en-US" altLang="zh-CN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二、严格按考场示意图在桌面右上角粘贴“考生                       桌贴”</a:t>
            </a: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三、在黑板上书写考场信息及特别提示</a:t>
            </a: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四、将考场门贴插在教室门口塑料框内</a:t>
            </a: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五、经流动监考检查无误后，方可封考场</a:t>
            </a: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六、封教学楼后，凭监考证进出</a:t>
            </a:r>
            <a:endParaRPr lang="en-US" altLang="zh-CN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>
                <a:latin typeface="黑体" panose="02010609060101010101" pitchFamily="49" charset="-122"/>
                <a:ea typeface="黑体" panose="02010609060101010101" pitchFamily="49" charset="-122"/>
              </a:rPr>
              <a:t>七、监考老师穿平底鞋、带手表参加监考工作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5533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3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开考前</a:t>
            </a:r>
            <a:endParaRPr lang="zh-CN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发车时间：</a:t>
            </a:r>
            <a:endParaRPr lang="en-US" altLang="zh-CN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禾粤 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7:30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，回程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12:00</a:t>
            </a:r>
          </a:p>
          <a:p>
            <a:pPr>
              <a:lnSpc>
                <a:spcPts val="4300"/>
              </a:lnSpc>
            </a:pP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桂城 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7:00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，回程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18:00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（绕道禾粤）</a:t>
            </a:r>
            <a:endParaRPr lang="en-US" altLang="zh-CN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</a:t>
            </a: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</a:t>
            </a:r>
            <a:r>
              <a:rPr lang="en-US" altLang="zh-CN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AB</a:t>
            </a: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座楼前接受体温检测</a:t>
            </a:r>
            <a:endParaRPr lang="en-US" altLang="zh-CN" sz="3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8:00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前必须到达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B115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教室，对号入座，将手机交由流动监考保管</a:t>
            </a: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四、两位监考老师同时领取考卷、安检设备和考务袋，自行领取瓶装水和耳机，经过安检，在流动监考陪同下，进入考场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608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3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组织考生入场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en-US" altLang="zh-CN" sz="2800" b="1" dirty="0">
                <a:sym typeface="Wingdings 2" panose="05020102010507070707"/>
              </a:rPr>
              <a:t></a:t>
            </a:r>
            <a:r>
              <a:rPr lang="en-US" altLang="zh-CN" sz="2800" b="1" dirty="0"/>
              <a:t>8:45/14:45</a:t>
            </a:r>
            <a:r>
              <a:rPr lang="zh-CN" altLang="en-US" sz="2800" b="1" dirty="0"/>
              <a:t>（</a:t>
            </a:r>
            <a:r>
              <a:rPr lang="en-US" altLang="zh-CN" sz="2800" b="1" dirty="0"/>
              <a:t>CET4/CET6</a:t>
            </a:r>
            <a:r>
              <a:rPr lang="zh-CN" altLang="en-US" sz="2800" b="1" dirty="0"/>
              <a:t>）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一、监考教师一在教室门口检查考生</a:t>
            </a: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实体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“三证”（准考证、学生证或学生证遗失证明、身份证或带照片的公安局证明），发放塑料袋和标签，要求学生将手机关机后放到塑料袋中并贴上标签</a:t>
            </a:r>
            <a:endParaRPr lang="en-US" altLang="zh-CN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二、监考教师二在教室门口接收学生手机放入考务袋、用安检设备检查学生身上是否携带通讯设备或电子设备</a:t>
            </a:r>
            <a:endParaRPr lang="en-US" altLang="zh-CN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</a:t>
            </a: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根据最新防疫要求，除备用考场外考生可自行决定考试期间是否佩戴口罩。</a:t>
            </a:r>
            <a:endParaRPr lang="en-US" altLang="zh-CN" sz="3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4982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300"/>
              </a:lnSpc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有效身份证：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有效期内的中华人民共和国居民身份证、台湾居民往来大陆通行证、港澳居民来往内地通行证、护照、香港身份证、澳门身份证、港澳台居民居住证等实体证件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报名时使用什么证件，进场时就用什么证件进行验证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0052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8F65C54-D422-98CD-9ABD-EA4387F0C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sz="2800" spc="-25" dirty="0">
                <a:ln w="7087" cap="flat" cmpd="sng" algn="ctr">
                  <a:solidFill>
                    <a:srgbClr val="000000"/>
                  </a:solidFill>
                  <a:prstDash val="solid"/>
                  <a:miter lim="10"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国家教育考试考生进入考点</a:t>
            </a:r>
            <a:r>
              <a:rPr lang="en-US" altLang="zh-CN" sz="2800" spc="-25" dirty="0">
                <a:ln w="7087" cap="flat" cmpd="sng" algn="ctr">
                  <a:solidFill>
                    <a:srgbClr val="000000"/>
                  </a:solidFill>
                  <a:prstDash val="solid"/>
                  <a:miter lim="10"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spc="-25" dirty="0">
                <a:ln w="7087" cap="flat" cmpd="sng" algn="ctr">
                  <a:solidFill>
                    <a:srgbClr val="000000"/>
                  </a:solidFill>
                  <a:prstDash val="solid"/>
                  <a:miter lim="10"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考场</a:t>
            </a:r>
            <a:r>
              <a:rPr lang="en-US" altLang="zh-CN" sz="2800" spc="-25" dirty="0">
                <a:ln w="7087" cap="flat" cmpd="sng" algn="ctr">
                  <a:solidFill>
                    <a:srgbClr val="000000"/>
                  </a:solidFill>
                  <a:prstDash val="solid"/>
                  <a:miter lim="10"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spc="-25" dirty="0">
                <a:ln w="7087" cap="flat" cmpd="sng" algn="ctr">
                  <a:solidFill>
                    <a:srgbClr val="000000"/>
                  </a:solidFill>
                  <a:prstDash val="solid"/>
                  <a:miter lim="10"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安全检查</a:t>
            </a:r>
            <a:r>
              <a:rPr lang="zh-CN" altLang="zh-CN" sz="2800" spc="9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zh-CN" sz="2800" spc="55" dirty="0">
                <a:ln w="7087" cap="flat" cmpd="sng" algn="ctr">
                  <a:solidFill>
                    <a:srgbClr val="000000"/>
                  </a:solidFill>
                  <a:prstDash val="solid"/>
                  <a:miter lim="10"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工作规范</a:t>
            </a:r>
            <a:r>
              <a:rPr lang="en-US" altLang="zh-CN" sz="2800" spc="55" dirty="0">
                <a:ln w="7087" cap="flat" cmpd="sng" algn="ctr">
                  <a:solidFill>
                    <a:srgbClr val="000000"/>
                  </a:solidFill>
                  <a:prstDash val="solid"/>
                  <a:miter lim="10"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spc="55" dirty="0">
                <a:ln w="7087" cap="flat" cmpd="sng" algn="ctr">
                  <a:solidFill>
                    <a:srgbClr val="000000"/>
                  </a:solidFill>
                  <a:prstDash val="solid"/>
                  <a:miter lim="10"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暂行</a:t>
            </a:r>
            <a:r>
              <a:rPr lang="en-US" altLang="zh-CN" sz="2800" spc="55" dirty="0">
                <a:ln w="7087" cap="flat" cmpd="sng" algn="ctr">
                  <a:solidFill>
                    <a:srgbClr val="000000"/>
                  </a:solidFill>
                  <a:prstDash val="solid"/>
                  <a:miter lim="10"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zh-CN" altLang="en-US" sz="28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95C2D16-C6AB-F017-1104-8A1E28CE2E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2800" spc="-30" dirty="0">
                <a:effectLst/>
                <a:latin typeface="+mn-ea"/>
                <a:cs typeface="仿宋" panose="02010609060101010101" pitchFamily="49" charset="-122"/>
              </a:rPr>
              <a:t>使用手持安检设备的</a:t>
            </a:r>
            <a:r>
              <a:rPr lang="en-US" altLang="zh-CN" sz="2800" spc="-30" dirty="0"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sz="2800" spc="-30" dirty="0">
                <a:effectLst/>
                <a:latin typeface="+mn-ea"/>
                <a:cs typeface="仿宋" panose="02010609060101010101" pitchFamily="49" charset="-122"/>
              </a:rPr>
              <a:t>应对考生进行全方位检</a:t>
            </a:r>
            <a:r>
              <a:rPr lang="zh-CN" altLang="zh-CN" sz="2800" spc="-35" dirty="0">
                <a:effectLst/>
                <a:latin typeface="+mn-ea"/>
                <a:cs typeface="仿宋" panose="02010609060101010101" pitchFamily="49" charset="-122"/>
              </a:rPr>
              <a:t>查</a:t>
            </a:r>
            <a:r>
              <a:rPr lang="en-US" altLang="zh-CN" sz="2800" spc="-35" dirty="0"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sz="2800" spc="-35" dirty="0">
                <a:effectLst/>
                <a:latin typeface="+mn-ea"/>
                <a:cs typeface="仿宋" panose="02010609060101010101" pitchFamily="49" charset="-122"/>
              </a:rPr>
              <a:t>顺序一般为从正面至背面</a:t>
            </a:r>
            <a:r>
              <a:rPr lang="en-US" altLang="zh-CN" sz="2800" spc="-35" dirty="0"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sz="2800" spc="-35" dirty="0">
                <a:effectLst/>
                <a:latin typeface="+mn-ea"/>
                <a:cs typeface="仿宋" panose="02010609060101010101" pitchFamily="49" charset="-122"/>
              </a:rPr>
              <a:t>从上至下检查包括头部、四</a:t>
            </a:r>
            <a:r>
              <a:rPr lang="zh-CN" altLang="zh-CN" sz="2800" spc="-65" dirty="0">
                <a:effectLst/>
                <a:latin typeface="+mn-ea"/>
                <a:cs typeface="仿宋" panose="02010609060101010101" pitchFamily="49" charset="-122"/>
              </a:rPr>
              <a:t>肢、躯干、脚部等身体部位</a:t>
            </a:r>
            <a:r>
              <a:rPr lang="en-US" altLang="zh-CN" sz="2800" spc="-65" dirty="0"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sz="2800" spc="-65" dirty="0">
                <a:effectLst/>
                <a:latin typeface="+mn-ea"/>
                <a:cs typeface="仿宋" panose="02010609060101010101" pitchFamily="49" charset="-122"/>
              </a:rPr>
              <a:t>应重点检查可能藏匿作弊工具的</a:t>
            </a:r>
            <a:r>
              <a:rPr lang="zh-CN" altLang="zh-CN" sz="2800" spc="-60" dirty="0">
                <a:effectLst/>
                <a:latin typeface="+mn-ea"/>
                <a:cs typeface="仿宋" panose="02010609060101010101" pitchFamily="49" charset="-122"/>
              </a:rPr>
              <a:t>耳朵、腋下、手腕、腰部等部位</a:t>
            </a:r>
            <a:r>
              <a:rPr lang="en-US" altLang="zh-CN" sz="2800" spc="-60" dirty="0"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sz="2800" spc="-60" dirty="0">
                <a:effectLst/>
                <a:latin typeface="+mn-ea"/>
                <a:cs typeface="仿宋" panose="02010609060101010101" pitchFamily="49" charset="-122"/>
              </a:rPr>
              <a:t>以及眼镜、皮带扣</a:t>
            </a:r>
            <a:r>
              <a:rPr lang="en-US" altLang="zh-CN" sz="2800" spc="-60" dirty="0">
                <a:effectLst/>
                <a:latin typeface="+mn-ea"/>
                <a:cs typeface="仿宋" panose="02010609060101010101" pitchFamily="49" charset="-122"/>
              </a:rPr>
              <a:t>(</a:t>
            </a:r>
            <a:r>
              <a:rPr lang="zh-CN" altLang="zh-CN" sz="2800" spc="-60" dirty="0">
                <a:effectLst/>
                <a:latin typeface="+mn-ea"/>
                <a:cs typeface="仿宋" panose="02010609060101010101" pitchFamily="49" charset="-122"/>
              </a:rPr>
              <a:t>内侧</a:t>
            </a:r>
            <a:r>
              <a:rPr lang="en-US" altLang="zh-CN" sz="2800" spc="-60" dirty="0">
                <a:effectLst/>
                <a:latin typeface="+mn-ea"/>
                <a:cs typeface="仿宋" panose="02010609060101010101" pitchFamily="49" charset="-122"/>
              </a:rPr>
              <a:t>),</a:t>
            </a:r>
            <a:r>
              <a:rPr lang="en-US" altLang="zh-CN" sz="2800" spc="110" dirty="0">
                <a:effectLst/>
                <a:latin typeface="+mn-ea"/>
                <a:cs typeface="仿宋" panose="02010609060101010101" pitchFamily="49" charset="-122"/>
              </a:rPr>
              <a:t> </a:t>
            </a:r>
            <a:r>
              <a:rPr lang="zh-CN" altLang="zh-CN" sz="2800" spc="60" dirty="0">
                <a:effectLst/>
                <a:latin typeface="+mn-ea"/>
                <a:cs typeface="仿宋" panose="02010609060101010101" pitchFamily="49" charset="-122"/>
              </a:rPr>
              <a:t>衣物</a:t>
            </a:r>
            <a:r>
              <a:rPr lang="en-US" altLang="zh-CN" sz="2800" spc="60" dirty="0">
                <a:effectLst/>
                <a:latin typeface="+mn-ea"/>
                <a:cs typeface="仿宋" panose="02010609060101010101" pitchFamily="49" charset="-122"/>
              </a:rPr>
              <a:t>(</a:t>
            </a:r>
            <a:r>
              <a:rPr lang="zh-CN" altLang="zh-CN" sz="2800" spc="60" dirty="0">
                <a:effectLst/>
                <a:latin typeface="+mn-ea"/>
                <a:cs typeface="仿宋" panose="02010609060101010101" pitchFamily="49" charset="-122"/>
              </a:rPr>
              <a:t>袋</a:t>
            </a:r>
            <a:r>
              <a:rPr lang="en-US" altLang="zh-CN" sz="2800" spc="60" dirty="0">
                <a:effectLst/>
                <a:latin typeface="+mn-ea"/>
                <a:cs typeface="仿宋" panose="02010609060101010101" pitchFamily="49" charset="-122"/>
              </a:rPr>
              <a:t>),</a:t>
            </a:r>
            <a:r>
              <a:rPr lang="zh-CN" altLang="zh-CN" sz="2800" spc="60" dirty="0">
                <a:effectLst/>
                <a:latin typeface="+mn-ea"/>
                <a:cs typeface="仿宋" panose="02010609060101010101" pitchFamily="49" charset="-122"/>
              </a:rPr>
              <a:t>鞋袜</a:t>
            </a:r>
            <a:r>
              <a:rPr lang="en-US" altLang="zh-CN" sz="2800" spc="60" dirty="0"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sz="2800" spc="60" dirty="0">
                <a:effectLst/>
                <a:latin typeface="+mn-ea"/>
                <a:cs typeface="仿宋" panose="02010609060101010101" pitchFamily="49" charset="-122"/>
              </a:rPr>
              <a:t>发卡、口罩等物品。</a:t>
            </a:r>
            <a:endParaRPr lang="en-US" altLang="zh-CN" sz="2800" spc="60" dirty="0">
              <a:effectLst/>
              <a:latin typeface="+mn-ea"/>
              <a:cs typeface="仿宋" panose="02010609060101010101" pitchFamily="49" charset="-122"/>
            </a:endParaRPr>
          </a:p>
          <a:p>
            <a:r>
              <a:rPr lang="zh-CN" altLang="zh-CN" sz="2800" spc="-65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检查时</a:t>
            </a:r>
            <a:r>
              <a:rPr lang="en-US" altLang="zh-CN" sz="2800" spc="-65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sz="2800" spc="-65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应尽量避免触碰考生身体。检查过程中一般要遵</a:t>
            </a:r>
            <a:r>
              <a:rPr lang="zh-CN" altLang="zh-CN" sz="2800" spc="-35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守同性检查同性的原则</a:t>
            </a:r>
            <a:r>
              <a:rPr lang="en-US" altLang="zh-CN" sz="2800" spc="-35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sz="2800" spc="-35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在被检查人员没有异议的前提下</a:t>
            </a:r>
            <a:r>
              <a:rPr lang="en-US" altLang="zh-CN" sz="2800" spc="-35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sz="2800" spc="-35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可</a:t>
            </a:r>
            <a:r>
              <a:rPr lang="zh-CN" altLang="zh-CN" sz="2800" spc="-40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以女性检查男性</a:t>
            </a:r>
            <a:r>
              <a:rPr lang="en-US" altLang="zh-CN" sz="2800" spc="-40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b="1" spc="-40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禁止男性检查女性。</a:t>
            </a:r>
            <a:endParaRPr lang="zh-CN" altLang="zh-CN" b="1" dirty="0">
              <a:solidFill>
                <a:srgbClr val="FF0000"/>
              </a:solidFill>
              <a:effectLst/>
              <a:latin typeface="+mn-ea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659165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224</TotalTime>
  <Words>1506</Words>
  <Application>Microsoft Office PowerPoint</Application>
  <PresentationFormat>全屏显示(4:3)</PresentationFormat>
  <Paragraphs>188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3" baseType="lpstr">
      <vt:lpstr>黑体</vt:lpstr>
      <vt:lpstr>华文彩云</vt:lpstr>
      <vt:lpstr>华文琥珀</vt:lpstr>
      <vt:lpstr>Arial</vt:lpstr>
      <vt:lpstr>Calibri</vt:lpstr>
      <vt:lpstr>Franklin Gothic Book</vt:lpstr>
      <vt:lpstr>Franklin Gothic Medium</vt:lpstr>
      <vt:lpstr>Garamond</vt:lpstr>
      <vt:lpstr>Wingdings</vt:lpstr>
      <vt:lpstr>Wingdings 2</vt:lpstr>
      <vt:lpstr>暗香扑面</vt:lpstr>
      <vt:lpstr>2022年下半年CET（加考） 考务工作培训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国家教育考试考生进入考点(考场)安全检查 工作规范(暂行)</vt:lpstr>
      <vt:lpstr>PowerPoint 演示文稿</vt:lpstr>
      <vt:lpstr>PowerPoint 演示文稿</vt:lpstr>
      <vt:lpstr>PowerPoint 演示文稿</vt:lpstr>
      <vt:lpstr>拆卷、封卷示范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考试记录单按从上到下的顺序填写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微软用户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吴鸿滨</cp:lastModifiedBy>
  <cp:revision>165</cp:revision>
  <dcterms:created xsi:type="dcterms:W3CDTF">2013-12-03T08:19:00Z</dcterms:created>
  <dcterms:modified xsi:type="dcterms:W3CDTF">2023-03-07T09:04:15Z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